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258" r:id="rId2"/>
    <p:sldId id="343" r:id="rId3"/>
    <p:sldId id="347" r:id="rId4"/>
    <p:sldId id="348" r:id="rId5"/>
    <p:sldId id="345" r:id="rId6"/>
    <p:sldId id="346" r:id="rId7"/>
    <p:sldId id="349" r:id="rId8"/>
    <p:sldId id="350" r:id="rId9"/>
    <p:sldId id="381" r:id="rId10"/>
    <p:sldId id="306" r:id="rId11"/>
    <p:sldId id="310" r:id="rId12"/>
    <p:sldId id="275" r:id="rId13"/>
    <p:sldId id="366" r:id="rId14"/>
    <p:sldId id="368" r:id="rId15"/>
    <p:sldId id="355" r:id="rId16"/>
    <p:sldId id="356" r:id="rId17"/>
    <p:sldId id="357" r:id="rId18"/>
    <p:sldId id="363" r:id="rId19"/>
    <p:sldId id="364" r:id="rId20"/>
    <p:sldId id="370" r:id="rId21"/>
    <p:sldId id="322" r:id="rId22"/>
    <p:sldId id="325" r:id="rId23"/>
    <p:sldId id="326" r:id="rId24"/>
    <p:sldId id="340" r:id="rId25"/>
    <p:sldId id="327" r:id="rId26"/>
    <p:sldId id="372" r:id="rId27"/>
    <p:sldId id="287" r:id="rId28"/>
    <p:sldId id="379" r:id="rId29"/>
    <p:sldId id="378" r:id="rId30"/>
    <p:sldId id="380" r:id="rId31"/>
    <p:sldId id="289" r:id="rId32"/>
    <p:sldId id="290" r:id="rId33"/>
    <p:sldId id="293" r:id="rId34"/>
    <p:sldId id="265" r:id="rId35"/>
    <p:sldId id="281" r:id="rId36"/>
    <p:sldId id="299" r:id="rId37"/>
    <p:sldId id="261" r:id="rId38"/>
    <p:sldId id="262" r:id="rId39"/>
    <p:sldId id="263" r:id="rId40"/>
    <p:sldId id="300" r:id="rId41"/>
    <p:sldId id="301" r:id="rId42"/>
    <p:sldId id="303" r:id="rId43"/>
    <p:sldId id="302" r:id="rId44"/>
    <p:sldId id="304" r:id="rId45"/>
    <p:sldId id="312" r:id="rId46"/>
    <p:sldId id="305" r:id="rId47"/>
    <p:sldId id="382" r:id="rId48"/>
    <p:sldId id="277" r:id="rId49"/>
    <p:sldId id="288" r:id="rId50"/>
    <p:sldId id="383" r:id="rId51"/>
    <p:sldId id="391" r:id="rId52"/>
    <p:sldId id="386" r:id="rId53"/>
    <p:sldId id="387" r:id="rId54"/>
    <p:sldId id="385" r:id="rId55"/>
    <p:sldId id="392" r:id="rId56"/>
    <p:sldId id="396" r:id="rId57"/>
    <p:sldId id="307" r:id="rId58"/>
    <p:sldId id="308" r:id="rId59"/>
    <p:sldId id="395" r:id="rId6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5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2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32.png"/><Relationship Id="rId5" Type="http://schemas.openxmlformats.org/officeDocument/2006/relationships/image" Target="../media/image118.png"/><Relationship Id="rId10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375336"/>
          </a:xfrm>
        </p:spPr>
        <p:txBody>
          <a:bodyPr>
            <a:normAutofit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 / EL-</a:t>
            </a:r>
            <a:r>
              <a:rPr lang="en-US" dirty="0" err="1"/>
              <a:t>Gy</a:t>
            </a:r>
            <a:r>
              <a:rPr lang="en-US" dirty="0"/>
              <a:t> 9123: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With Modification by </a:t>
            </a:r>
            <a:r>
              <a:rPr lang="en-US" dirty="0" err="1"/>
              <a:t>yao</a:t>
            </a:r>
            <a:r>
              <a:rPr lang="en-US" dirty="0"/>
              <a:t> wang and Yuan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6837" y="147646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1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modern data sets have very high dimension</a:t>
            </a:r>
          </a:p>
          <a:p>
            <a:r>
              <a:rPr lang="en-US" dirty="0"/>
              <a:t>Want to reduce dimension:</a:t>
            </a:r>
          </a:p>
          <a:p>
            <a:pPr lvl="1"/>
            <a:r>
              <a:rPr lang="en-US" dirty="0"/>
              <a:t>The Curse of Dimensionality (task “difficulty” ~ </a:t>
            </a:r>
            <a:r>
              <a:rPr lang="en-US" dirty="0" err="1"/>
              <a:t>exp</a:t>
            </a:r>
            <a:r>
              <a:rPr lang="en-US" dirty="0"/>
              <a:t>(d))</a:t>
            </a:r>
          </a:p>
          <a:p>
            <a:pPr lvl="1"/>
            <a:r>
              <a:rPr lang="en-US" dirty="0"/>
              <a:t>Visualize data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Find underlying commonalities in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7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6837" y="187913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random variable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points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are independent &amp; random samples drawn from a distribution</a:t>
                </a:r>
              </a:p>
              <a:p>
                <a:r>
                  <a:rPr lang="en-US" dirty="0"/>
                  <a:t>Data can be represented as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No label: unsupervised learning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a demeaned version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69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Simple properties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48" b="-3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022166" cy="254474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a demeaned version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 </a:t>
                </a:r>
                <a:r>
                  <a:rPr lang="en-US" dirty="0"/>
                  <a:t>Expectation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022166" cy="2544746"/>
              </a:xfrm>
              <a:blipFill>
                <a:blip r:embed="rId3"/>
                <a:stretch>
                  <a:fillRect l="-2519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26F0D2-7344-4142-9052-257F726901E4}"/>
              </a:ext>
            </a:extLst>
          </p:cNvPr>
          <p:cNvGrpSpPr/>
          <p:nvPr/>
        </p:nvGrpSpPr>
        <p:grpSpPr>
          <a:xfrm>
            <a:off x="5595710" y="2732108"/>
            <a:ext cx="4583854" cy="3008635"/>
            <a:chOff x="5664985" y="455539"/>
            <a:chExt cx="5194917" cy="3409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0BC6E8C-13EA-934D-ADC5-ECA4023268B7}"/>
                    </a:ext>
                  </a:extLst>
                </p:cNvPr>
                <p:cNvSpPr/>
                <p:nvPr/>
              </p:nvSpPr>
              <p:spPr>
                <a:xfrm>
                  <a:off x="7401492" y="455539"/>
                  <a:ext cx="1371600" cy="1828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0BC6E8C-13EA-934D-ADC5-ECA4023268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492" y="455539"/>
                  <a:ext cx="1371600" cy="18288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5454391-F839-3D44-A457-EF8744A59584}"/>
                    </a:ext>
                  </a:extLst>
                </p:cNvPr>
                <p:cNvSpPr/>
                <p:nvPr/>
              </p:nvSpPr>
              <p:spPr>
                <a:xfrm>
                  <a:off x="9031102" y="2493648"/>
                  <a:ext cx="18288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5454391-F839-3D44-A457-EF8744A59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02" y="2493648"/>
                  <a:ext cx="1828800" cy="1371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8168CFF-A8F1-694B-A9A8-C4C589BF4251}"/>
                    </a:ext>
                  </a:extLst>
                </p:cNvPr>
                <p:cNvSpPr/>
                <p:nvPr/>
              </p:nvSpPr>
              <p:spPr>
                <a:xfrm>
                  <a:off x="7401492" y="2493648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8168CFF-A8F1-694B-A9A8-C4C589BF42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492" y="2493648"/>
                  <a:ext cx="1371600" cy="13716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9B6CB28-B578-6A4C-AAA3-CE6E2FC9B39A}"/>
                    </a:ext>
                  </a:extLst>
                </p:cNvPr>
                <p:cNvSpPr/>
                <p:nvPr/>
              </p:nvSpPr>
              <p:spPr>
                <a:xfrm>
                  <a:off x="8284877" y="455539"/>
                  <a:ext cx="274320" cy="180861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9B6CB28-B578-6A4C-AAA3-CE6E2FC9B3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4877" y="455539"/>
                  <a:ext cx="274320" cy="1808616"/>
                </a:xfrm>
                <a:prstGeom prst="rect">
                  <a:avLst/>
                </a:prstGeom>
                <a:blipFill>
                  <a:blip r:embed="rId7"/>
                  <a:stretch>
                    <a:fillRect l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7129311-937F-1940-A061-D25F958F18CF}"/>
                    </a:ext>
                  </a:extLst>
                </p:cNvPr>
                <p:cNvSpPr/>
                <p:nvPr/>
              </p:nvSpPr>
              <p:spPr>
                <a:xfrm>
                  <a:off x="9031102" y="2650951"/>
                  <a:ext cx="1828800" cy="2743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7129311-937F-1940-A061-D25F958F1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02" y="2650951"/>
                  <a:ext cx="1828800" cy="274320"/>
                </a:xfrm>
                <a:prstGeom prst="rect">
                  <a:avLst/>
                </a:prstGeom>
                <a:blipFill>
                  <a:blip r:embed="rId8"/>
                  <a:stretch>
                    <a:fillRect t="-9524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45B7BB-AF13-4F4B-B53B-C6D92A8C6783}"/>
                    </a:ext>
                  </a:extLst>
                </p:cNvPr>
                <p:cNvSpPr/>
                <p:nvPr/>
              </p:nvSpPr>
              <p:spPr>
                <a:xfrm>
                  <a:off x="8284877" y="2650951"/>
                  <a:ext cx="274320" cy="27432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45B7BB-AF13-4F4B-B53B-C6D92A8C6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4877" y="2650951"/>
                  <a:ext cx="274320" cy="274320"/>
                </a:xfrm>
                <a:prstGeom prst="rect">
                  <a:avLst/>
                </a:prstGeom>
                <a:blipFill>
                  <a:blip r:embed="rId9"/>
                  <a:stretch>
                    <a:fillRect l="-47619" t="-9524" r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40F406-E809-C24D-A418-8FA55F2CEC0D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8422037" y="2264155"/>
              <a:ext cx="0" cy="38679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8AC578-28AC-BA4B-8F0C-AFD454BCFA59}"/>
                </a:ext>
              </a:extLst>
            </p:cNvPr>
            <p:cNvCxnSpPr>
              <a:cxnSpLocks/>
              <a:stCxn id="67" idx="1"/>
              <a:endCxn id="68" idx="3"/>
            </p:cNvCxnSpPr>
            <p:nvPr/>
          </p:nvCxnSpPr>
          <p:spPr>
            <a:xfrm flipH="1">
              <a:off x="8559197" y="2788111"/>
              <a:ext cx="471905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DD9338-A93A-9D42-9DFE-5F00D2329F73}"/>
                    </a:ext>
                  </a:extLst>
                </p:cNvPr>
                <p:cNvSpPr/>
                <p:nvPr/>
              </p:nvSpPr>
              <p:spPr>
                <a:xfrm>
                  <a:off x="5664985" y="2391053"/>
                  <a:ext cx="1406413" cy="794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</m:oMath>
                  </a14:m>
                  <a:r>
                    <a:rPr lang="en-US" sz="140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DD9338-A93A-9D42-9DFE-5F00D2329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4985" y="2391053"/>
                  <a:ext cx="1406413" cy="7941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F1804D3-635B-E54E-B75D-5E5F5E0B071C}"/>
                </a:ext>
              </a:extLst>
            </p:cNvPr>
            <p:cNvCxnSpPr>
              <a:cxnSpLocks/>
              <a:stCxn id="71" idx="3"/>
              <a:endCxn id="68" idx="1"/>
            </p:cNvCxnSpPr>
            <p:nvPr/>
          </p:nvCxnSpPr>
          <p:spPr>
            <a:xfrm>
              <a:off x="7071398" y="2788110"/>
              <a:ext cx="1213479" cy="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C18C8D-AF55-6C46-9B24-822BB3649856}"/>
              </a:ext>
            </a:extLst>
          </p:cNvPr>
          <p:cNvGrpSpPr/>
          <p:nvPr/>
        </p:nvGrpSpPr>
        <p:grpSpPr>
          <a:xfrm>
            <a:off x="1508760" y="3945224"/>
            <a:ext cx="3584886" cy="1929957"/>
            <a:chOff x="1508760" y="3945224"/>
            <a:chExt cx="3584886" cy="192995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06CFB3-3490-174D-AA97-6E0A9E624672}"/>
                </a:ext>
              </a:extLst>
            </p:cNvPr>
            <p:cNvCxnSpPr/>
            <p:nvPr/>
          </p:nvCxnSpPr>
          <p:spPr>
            <a:xfrm>
              <a:off x="1508760" y="3945224"/>
              <a:ext cx="16116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02F323-6E7C-6548-8C86-388CCBA1C773}"/>
                </a:ext>
              </a:extLst>
            </p:cNvPr>
            <p:cNvCxnSpPr>
              <a:cxnSpLocks/>
            </p:cNvCxnSpPr>
            <p:nvPr/>
          </p:nvCxnSpPr>
          <p:spPr>
            <a:xfrm>
              <a:off x="1794510" y="3945224"/>
              <a:ext cx="17468" cy="179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E90CF3E-83AA-EF4E-977E-FCFBD526EAA7}"/>
                    </a:ext>
                  </a:extLst>
                </p:cNvPr>
                <p:cNvSpPr/>
                <p:nvPr/>
              </p:nvSpPr>
              <p:spPr>
                <a:xfrm>
                  <a:off x="1811978" y="4948645"/>
                  <a:ext cx="3281668" cy="9265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/>
                    <a:t>Sampling approximation: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=∫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  <a:p>
                  <a:r>
                    <a:rPr lang="en-US" sz="1400" dirty="0"/>
                    <a:t>Here 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E90CF3E-83AA-EF4E-977E-FCFBD526EA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978" y="4948645"/>
                  <a:ext cx="3281668" cy="926536"/>
                </a:xfrm>
                <a:prstGeom prst="rect">
                  <a:avLst/>
                </a:prstGeom>
                <a:blipFill>
                  <a:blip r:embed="rId11"/>
                  <a:stretch>
                    <a:fillRect l="-386" t="-1351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19FA27-8BC9-7044-997C-2B153C875A3E}"/>
              </a:ext>
            </a:extLst>
          </p:cNvPr>
          <p:cNvGrpSpPr/>
          <p:nvPr/>
        </p:nvGrpSpPr>
        <p:grpSpPr>
          <a:xfrm>
            <a:off x="8708660" y="2461727"/>
            <a:ext cx="2588291" cy="1561044"/>
            <a:chOff x="6195891" y="1989835"/>
            <a:chExt cx="3109531" cy="1875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6F213A2-7C17-2244-BB83-1B09928CF659}"/>
                    </a:ext>
                  </a:extLst>
                </p:cNvPr>
                <p:cNvSpPr/>
                <p:nvPr/>
              </p:nvSpPr>
              <p:spPr>
                <a:xfrm>
                  <a:off x="7401492" y="1989835"/>
                  <a:ext cx="1371600" cy="27432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6F213A2-7C17-2244-BB83-1B09928CF6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492" y="1989835"/>
                  <a:ext cx="1371600" cy="274320"/>
                </a:xfrm>
                <a:prstGeom prst="rect">
                  <a:avLst/>
                </a:prstGeom>
                <a:blipFill>
                  <a:blip r:embed="rId12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9173E4-ABDD-3645-9B48-B9937DCEEAEC}"/>
                    </a:ext>
                  </a:extLst>
                </p:cNvPr>
                <p:cNvSpPr/>
                <p:nvPr/>
              </p:nvSpPr>
              <p:spPr>
                <a:xfrm>
                  <a:off x="9031102" y="2493648"/>
                  <a:ext cx="27432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9173E4-ABDD-3645-9B48-B9937DCEE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02" y="2493648"/>
                  <a:ext cx="274320" cy="1371600"/>
                </a:xfrm>
                <a:prstGeom prst="rect">
                  <a:avLst/>
                </a:prstGeom>
                <a:blipFill>
                  <a:blip r:embed="rId13"/>
                  <a:stretch>
                    <a:fillRect l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FFA7839-EACF-8E45-B9F4-D6AC69B90803}"/>
                    </a:ext>
                  </a:extLst>
                </p:cNvPr>
                <p:cNvSpPr/>
                <p:nvPr/>
              </p:nvSpPr>
              <p:spPr>
                <a:xfrm>
                  <a:off x="7401492" y="2493648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FFA7839-EACF-8E45-B9F4-D6AC69B908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492" y="2493648"/>
                  <a:ext cx="1371600" cy="13716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79CAC6E-7655-7A49-B6C7-7049ED35BE4D}"/>
                    </a:ext>
                  </a:extLst>
                </p:cNvPr>
                <p:cNvSpPr/>
                <p:nvPr/>
              </p:nvSpPr>
              <p:spPr>
                <a:xfrm>
                  <a:off x="8284877" y="1989835"/>
                  <a:ext cx="274320" cy="2743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79CAC6E-7655-7A49-B6C7-7049ED35BE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4877" y="1989835"/>
                  <a:ext cx="274320" cy="274320"/>
                </a:xfrm>
                <a:prstGeom prst="rect">
                  <a:avLst/>
                </a:prstGeom>
                <a:blipFill>
                  <a:blip r:embed="rId15"/>
                  <a:stretch>
                    <a:fillRect l="-35000" t="-15000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F6D3AD7-A759-124F-954C-252ACA1C4BFD}"/>
                    </a:ext>
                  </a:extLst>
                </p:cNvPr>
                <p:cNvSpPr/>
                <p:nvPr/>
              </p:nvSpPr>
              <p:spPr>
                <a:xfrm>
                  <a:off x="9031102" y="2650951"/>
                  <a:ext cx="274320" cy="2743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F6D3AD7-A759-124F-954C-252ACA1C4B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02" y="2650951"/>
                  <a:ext cx="274320" cy="274320"/>
                </a:xfrm>
                <a:prstGeom prst="rect">
                  <a:avLst/>
                </a:prstGeom>
                <a:blipFill>
                  <a:blip r:embed="rId16"/>
                  <a:stretch>
                    <a:fillRect l="-45000" t="-15000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994F98-F022-CD4C-A9EE-902CF0C39332}"/>
                    </a:ext>
                  </a:extLst>
                </p:cNvPr>
                <p:cNvSpPr/>
                <p:nvPr/>
              </p:nvSpPr>
              <p:spPr>
                <a:xfrm>
                  <a:off x="8284877" y="2650951"/>
                  <a:ext cx="274320" cy="27432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994F98-F022-CD4C-A9EE-902CF0C393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4877" y="2650951"/>
                  <a:ext cx="274320" cy="274320"/>
                </a:xfrm>
                <a:prstGeom prst="rect">
                  <a:avLst/>
                </a:prstGeom>
                <a:blipFill>
                  <a:blip r:embed="rId17"/>
                  <a:stretch>
                    <a:fillRect l="-65000" t="-15000" r="-30000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4DF001-F16C-774F-B9A7-2AC53DA4AAA8}"/>
                </a:ext>
              </a:extLst>
            </p:cNvPr>
            <p:cNvCxnSpPr>
              <a:stCxn id="40" idx="2"/>
              <a:endCxn id="42" idx="0"/>
            </p:cNvCxnSpPr>
            <p:nvPr/>
          </p:nvCxnSpPr>
          <p:spPr>
            <a:xfrm>
              <a:off x="8422037" y="2264155"/>
              <a:ext cx="0" cy="38679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945D41-94BD-7848-881C-BD2EC150F642}"/>
                </a:ext>
              </a:extLst>
            </p:cNvPr>
            <p:cNvCxnSpPr>
              <a:cxnSpLocks/>
              <a:stCxn id="41" idx="1"/>
              <a:endCxn id="42" idx="3"/>
            </p:cNvCxnSpPr>
            <p:nvPr/>
          </p:nvCxnSpPr>
          <p:spPr>
            <a:xfrm flipH="1">
              <a:off x="8559197" y="2788111"/>
              <a:ext cx="471905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204BFD9-A44F-C044-AAC8-E9E88D592D95}"/>
                    </a:ext>
                  </a:extLst>
                </p:cNvPr>
                <p:cNvSpPr/>
                <p:nvPr/>
              </p:nvSpPr>
              <p:spPr>
                <a:xfrm>
                  <a:off x="6195891" y="2562251"/>
                  <a:ext cx="1118826" cy="451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204BFD9-A44F-C044-AAC8-E9E88D592D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891" y="2562251"/>
                  <a:ext cx="1118826" cy="451720"/>
                </a:xfrm>
                <a:prstGeom prst="rect">
                  <a:avLst/>
                </a:prstGeom>
                <a:blipFill>
                  <a:blip r:embed="rId1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000BBD8-3C77-1342-A79D-117B6C23ADB7}"/>
                </a:ext>
              </a:extLst>
            </p:cNvPr>
            <p:cNvCxnSpPr>
              <a:cxnSpLocks/>
              <a:stCxn id="45" idx="3"/>
              <a:endCxn id="42" idx="1"/>
            </p:cNvCxnSpPr>
            <p:nvPr/>
          </p:nvCxnSpPr>
          <p:spPr>
            <a:xfrm>
              <a:off x="7314717" y="2788111"/>
              <a:ext cx="97016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3A78DA3-480F-E647-9FD2-11EF9E478589}"/>
              </a:ext>
            </a:extLst>
          </p:cNvPr>
          <p:cNvSpPr/>
          <p:nvPr/>
        </p:nvSpPr>
        <p:spPr>
          <a:xfrm rot="8439954">
            <a:off x="9117695" y="3945224"/>
            <a:ext cx="229099" cy="1388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8ED899-74D9-4443-845D-F437AD5FCE8D}"/>
              </a:ext>
            </a:extLst>
          </p:cNvPr>
          <p:cNvGrpSpPr/>
          <p:nvPr/>
        </p:nvGrpSpPr>
        <p:grpSpPr>
          <a:xfrm>
            <a:off x="3219503" y="3945224"/>
            <a:ext cx="2376207" cy="845082"/>
            <a:chOff x="3219503" y="3945224"/>
            <a:chExt cx="2376207" cy="84508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3178C-68BC-6345-9EBD-A13C311D09B0}"/>
                </a:ext>
              </a:extLst>
            </p:cNvPr>
            <p:cNvCxnSpPr>
              <a:cxnSpLocks/>
            </p:cNvCxnSpPr>
            <p:nvPr/>
          </p:nvCxnSpPr>
          <p:spPr>
            <a:xfrm>
              <a:off x="3219503" y="3945224"/>
              <a:ext cx="8373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8C3E4592-5C78-E442-A860-B79D124DBE0A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647093" y="3945226"/>
              <a:ext cx="1948617" cy="845080"/>
            </a:xfrm>
            <a:prstGeom prst="bentConnector3">
              <a:avLst>
                <a:gd name="adj1" fmla="val -16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C32B7E-7890-EE45-8B2A-C588A640F814}"/>
                </a:ext>
              </a:extLst>
            </p:cNvPr>
            <p:cNvSpPr/>
            <p:nvPr/>
          </p:nvSpPr>
          <p:spPr>
            <a:xfrm>
              <a:off x="3709138" y="4439953"/>
              <a:ext cx="16898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Simple manipulation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95BB9EE-E0AC-7044-B496-2E748AD4DC72}"/>
              </a:ext>
            </a:extLst>
          </p:cNvPr>
          <p:cNvGrpSpPr/>
          <p:nvPr/>
        </p:nvGrpSpPr>
        <p:grpSpPr>
          <a:xfrm>
            <a:off x="4171151" y="3828766"/>
            <a:ext cx="2234045" cy="312143"/>
            <a:chOff x="4171151" y="3828766"/>
            <a:chExt cx="2234045" cy="312143"/>
          </a:xfrm>
        </p:grpSpPr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DA2EDF7F-EE48-FD47-8E42-005A9479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171151" y="3945223"/>
              <a:ext cx="2234045" cy="195686"/>
            </a:xfrm>
            <a:prstGeom prst="bentConnector3">
              <a:avLst>
                <a:gd name="adj1" fmla="val 142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5EA46B-CCCA-354F-8A20-49A6453D9076}"/>
                </a:ext>
              </a:extLst>
            </p:cNvPr>
            <p:cNvSpPr/>
            <p:nvPr/>
          </p:nvSpPr>
          <p:spPr>
            <a:xfrm>
              <a:off x="4689093" y="3828766"/>
              <a:ext cx="1545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 covariance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5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39" name="Content Placeholder 35">
            <a:extLst>
              <a:ext uri="{FF2B5EF4-FFF2-40B4-BE49-F238E27FC236}">
                <a16:creationId xmlns:a16="http://schemas.microsoft.com/office/drawing/2014/main" id="{3889AC40-3908-1F4F-8E1E-4769EAE8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92091"/>
            <a:ext cx="4678336" cy="345689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7CF6460-30E5-3647-85E5-CC14A76BC868}"/>
              </a:ext>
            </a:extLst>
          </p:cNvPr>
          <p:cNvGrpSpPr/>
          <p:nvPr/>
        </p:nvGrpSpPr>
        <p:grpSpPr>
          <a:xfrm>
            <a:off x="2060200" y="2496869"/>
            <a:ext cx="3257143" cy="2750785"/>
            <a:chOff x="4359263" y="2193169"/>
            <a:chExt cx="3635791" cy="307056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57ED1-E642-FD47-9434-85FE788E4148}"/>
                </a:ext>
              </a:extLst>
            </p:cNvPr>
            <p:cNvCxnSpPr>
              <a:cxnSpLocks/>
            </p:cNvCxnSpPr>
            <p:nvPr/>
          </p:nvCxnSpPr>
          <p:spPr>
            <a:xfrm>
              <a:off x="4359263" y="5079071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2B5E65-C159-4B4E-88E2-391605218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2407" y="2377835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EBCDB-FF96-A845-84B3-E1213F9EDF78}"/>
                </a:ext>
              </a:extLst>
            </p:cNvPr>
            <p:cNvSpPr txBox="1"/>
            <p:nvPr/>
          </p:nvSpPr>
          <p:spPr>
            <a:xfrm>
              <a:off x="7711002" y="4894405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9EADA3-70C0-BD41-BB7C-58ADF3876804}"/>
                </a:ext>
              </a:extLst>
            </p:cNvPr>
            <p:cNvSpPr txBox="1"/>
            <p:nvPr/>
          </p:nvSpPr>
          <p:spPr>
            <a:xfrm>
              <a:off x="5027345" y="2193169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6A07F4-7311-2745-BF4B-A6EC6368C571}"/>
                </a:ext>
              </a:extLst>
            </p:cNvPr>
            <p:cNvSpPr txBox="1"/>
            <p:nvPr/>
          </p:nvSpPr>
          <p:spPr>
            <a:xfrm>
              <a:off x="5058222" y="470973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6BA34C-9431-A346-8407-378E361B2760}"/>
              </a:ext>
            </a:extLst>
          </p:cNvPr>
          <p:cNvGrpSpPr/>
          <p:nvPr/>
        </p:nvGrpSpPr>
        <p:grpSpPr>
          <a:xfrm>
            <a:off x="2686366" y="2626147"/>
            <a:ext cx="2092966" cy="1990237"/>
            <a:chOff x="4976966" y="2415441"/>
            <a:chExt cx="2336276" cy="222160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A66468-6B83-8548-B8F4-980D123A8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966" y="2455801"/>
              <a:ext cx="2005392" cy="21812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1081332-4804-B448-AA18-1AD20219B3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1183" y="3173078"/>
              <a:ext cx="877353" cy="82143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51ECDE-2B18-C448-8AEB-1138A46037B0}"/>
                </a:ext>
              </a:extLst>
            </p:cNvPr>
            <p:cNvSpPr txBox="1"/>
            <p:nvPr/>
          </p:nvSpPr>
          <p:spPr>
            <a:xfrm>
              <a:off x="6977894" y="2415441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x'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A9DB43-9132-574E-8A84-ED43DD83F00C}"/>
                </a:ext>
              </a:extLst>
            </p:cNvPr>
            <p:cNvSpPr txBox="1"/>
            <p:nvPr/>
          </p:nvSpPr>
          <p:spPr>
            <a:xfrm>
              <a:off x="5528439" y="2837753"/>
              <a:ext cx="353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y’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FDE614-8D20-B44B-86D2-713CFE4BF0FB}"/>
                </a:ext>
              </a:extLst>
            </p:cNvPr>
            <p:cNvSpPr txBox="1"/>
            <p:nvPr/>
          </p:nvSpPr>
          <p:spPr>
            <a:xfrm>
              <a:off x="6065282" y="339216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o’</a:t>
              </a:r>
            </a:p>
          </p:txBody>
        </p:sp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19C6A6C-39B0-6747-ADAD-CCAC5FC88017}"/>
              </a:ext>
            </a:extLst>
          </p:cNvPr>
          <p:cNvSpPr txBox="1">
            <a:spLocks/>
          </p:cNvSpPr>
          <p:nvPr/>
        </p:nvSpPr>
        <p:spPr>
          <a:xfrm>
            <a:off x="6205614" y="2425433"/>
            <a:ext cx="4453205" cy="2350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find the new coordinate system? </a:t>
            </a:r>
          </a:p>
          <a:p>
            <a:r>
              <a:rPr lang="en-U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specify a axis?</a:t>
            </a:r>
          </a:p>
          <a:p>
            <a:pPr lvl="1"/>
            <a:r>
              <a:rPr lang="en-US" altLang="zh-Hans" dirty="0"/>
              <a:t>2 points in the space in general</a:t>
            </a:r>
          </a:p>
          <a:p>
            <a:pPr lvl="1"/>
            <a:r>
              <a:rPr lang="en-US" altLang="zh-Hans" dirty="0"/>
              <a:t>1 point with common start point</a:t>
            </a:r>
          </a:p>
          <a:p>
            <a:pPr lvl="1"/>
            <a:r>
              <a:rPr lang="en-US" altLang="zh-Hans" dirty="0"/>
              <a:t>Data mean serves a good candidate</a:t>
            </a:r>
          </a:p>
        </p:txBody>
      </p:sp>
    </p:spTree>
    <p:extLst>
      <p:ext uri="{BB962C8B-B14F-4D97-AF65-F5344CB8AC3E}">
        <p14:creationId xmlns:p14="http://schemas.microsoft.com/office/powerpoint/2010/main" val="4099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88D2-4774-B442-891A-41502FC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DA9A-F83B-5242-BF9D-7D4A48D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79ACB56C-43A1-1E47-AD40-36231C68E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3991"/>
            <a:ext cx="4202934" cy="373014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085EB9-F04D-D143-9B03-876A3DB7EEA0}"/>
              </a:ext>
            </a:extLst>
          </p:cNvPr>
          <p:cNvGrpSpPr/>
          <p:nvPr/>
        </p:nvGrpSpPr>
        <p:grpSpPr>
          <a:xfrm>
            <a:off x="1691812" y="1998669"/>
            <a:ext cx="3635791" cy="2869669"/>
            <a:chOff x="2932423" y="2045164"/>
            <a:chExt cx="3635791" cy="28696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BFE5B-175B-BF45-8C30-1A51CE8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2932423" y="3517833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1FAD5D-6CA9-004A-8A8F-E72521B56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146" y="2120833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E5A5C3-07E0-2C4B-AA2B-A6B2AB2C891B}"/>
                </a:ext>
              </a:extLst>
            </p:cNvPr>
            <p:cNvSpPr txBox="1"/>
            <p:nvPr/>
          </p:nvSpPr>
          <p:spPr>
            <a:xfrm>
              <a:off x="6284162" y="33331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EEEE4-CD64-A640-B3C5-52F672B8D98D}"/>
                </a:ext>
              </a:extLst>
            </p:cNvPr>
            <p:cNvSpPr txBox="1"/>
            <p:nvPr/>
          </p:nvSpPr>
          <p:spPr>
            <a:xfrm>
              <a:off x="4184189" y="204516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8E412-7947-B54B-B10B-EFB9DCBC9744}"/>
                </a:ext>
              </a:extLst>
            </p:cNvPr>
            <p:cNvSpPr txBox="1"/>
            <p:nvPr/>
          </p:nvSpPr>
          <p:spPr>
            <a:xfrm>
              <a:off x="4563090" y="35786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91DACCB-CCB6-524D-B7AE-19CFF22BE80E}"/>
              </a:ext>
            </a:extLst>
          </p:cNvPr>
          <p:cNvSpPr txBox="1">
            <a:spLocks/>
          </p:cNvSpPr>
          <p:nvPr/>
        </p:nvSpPr>
        <p:spPr>
          <a:xfrm>
            <a:off x="5598688" y="1867475"/>
            <a:ext cx="4862909" cy="3906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Demean, so that the origin is 0.</a:t>
            </a:r>
          </a:p>
          <a:p>
            <a:r>
              <a:rPr lang="en-US" dirty="0"/>
              <a:t>What is the key property of the new axis?</a:t>
            </a:r>
          </a:p>
          <a:p>
            <a:pPr marL="0" indent="0">
              <a:buNone/>
            </a:pPr>
            <a:endParaRPr lang="en-US" dirty="0"/>
          </a:p>
          <a:p>
            <a:endParaRPr lang="en-US" altLang="zh-Han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A5C8C8-6794-1E4A-BE90-ACB69D8D29DD}"/>
              </a:ext>
            </a:extLst>
          </p:cNvPr>
          <p:cNvGrpSpPr/>
          <p:nvPr/>
        </p:nvGrpSpPr>
        <p:grpSpPr>
          <a:xfrm>
            <a:off x="2112189" y="2235336"/>
            <a:ext cx="2793764" cy="2369683"/>
            <a:chOff x="3352800" y="2281831"/>
            <a:chExt cx="2793764" cy="236968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711FCBF-581B-604D-A1AE-0A9778E4C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2387992"/>
              <a:ext cx="2430329" cy="226352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6069B8-8F64-204D-B898-8FAA65AFC1EA}"/>
                </a:ext>
              </a:extLst>
            </p:cNvPr>
            <p:cNvSpPr txBox="1"/>
            <p:nvPr/>
          </p:nvSpPr>
          <p:spPr>
            <a:xfrm>
              <a:off x="5811216" y="2281831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x'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956833-4C65-4449-91B2-F2C23D9E75F3}"/>
                </a:ext>
              </a:extLst>
            </p:cNvPr>
            <p:cNvSpPr/>
            <p:nvPr/>
          </p:nvSpPr>
          <p:spPr>
            <a:xfrm>
              <a:off x="5459615" y="2638394"/>
              <a:ext cx="63063" cy="63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F38BB-6D62-F043-9840-3B77714B3111}"/>
                </a:ext>
              </a:extLst>
            </p:cNvPr>
            <p:cNvSpPr txBox="1"/>
            <p:nvPr/>
          </p:nvSpPr>
          <p:spPr>
            <a:xfrm>
              <a:off x="5478558" y="265454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7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79ACB56C-43A1-1E47-AD40-36231C68E8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3992"/>
            <a:ext cx="4206240" cy="37301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388D2-4774-B442-891A-41502FC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DA9A-F83B-5242-BF9D-7D4A48D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85EB9-F04D-D143-9B03-876A3DB7EEA0}"/>
              </a:ext>
            </a:extLst>
          </p:cNvPr>
          <p:cNvGrpSpPr/>
          <p:nvPr/>
        </p:nvGrpSpPr>
        <p:grpSpPr>
          <a:xfrm>
            <a:off x="1705437" y="1998670"/>
            <a:ext cx="3635791" cy="2869669"/>
            <a:chOff x="2932423" y="2045164"/>
            <a:chExt cx="3635791" cy="28696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BFE5B-175B-BF45-8C30-1A51CE8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2932423" y="3517833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1FAD5D-6CA9-004A-8A8F-E72521B56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146" y="2120833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E5A5C3-07E0-2C4B-AA2B-A6B2AB2C891B}"/>
                </a:ext>
              </a:extLst>
            </p:cNvPr>
            <p:cNvSpPr txBox="1"/>
            <p:nvPr/>
          </p:nvSpPr>
          <p:spPr>
            <a:xfrm>
              <a:off x="6284162" y="33331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EEEE4-CD64-A640-B3C5-52F672B8D98D}"/>
                </a:ext>
              </a:extLst>
            </p:cNvPr>
            <p:cNvSpPr txBox="1"/>
            <p:nvPr/>
          </p:nvSpPr>
          <p:spPr>
            <a:xfrm>
              <a:off x="4184189" y="204516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8E412-7947-B54B-B10B-EFB9DCBC9744}"/>
                </a:ext>
              </a:extLst>
            </p:cNvPr>
            <p:cNvSpPr txBox="1"/>
            <p:nvPr/>
          </p:nvSpPr>
          <p:spPr>
            <a:xfrm>
              <a:off x="4563090" y="35786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2956833-4C65-4449-91B2-F2C23D9E75F3}"/>
              </a:ext>
            </a:extLst>
          </p:cNvPr>
          <p:cNvSpPr/>
          <p:nvPr/>
        </p:nvSpPr>
        <p:spPr>
          <a:xfrm>
            <a:off x="4364517" y="2696605"/>
            <a:ext cx="63063" cy="6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E249A-90F9-3843-B911-BF0AE277270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327160" y="2750433"/>
            <a:ext cx="1046592" cy="720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B3AE78-9770-824D-A113-8B3DF74D76D5}"/>
              </a:ext>
            </a:extLst>
          </p:cNvPr>
          <p:cNvCxnSpPr>
            <a:cxnSpLocks/>
          </p:cNvCxnSpPr>
          <p:nvPr/>
        </p:nvCxnSpPr>
        <p:spPr>
          <a:xfrm flipV="1">
            <a:off x="3327159" y="2682884"/>
            <a:ext cx="188471" cy="788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Half Frame 26">
            <a:extLst>
              <a:ext uri="{FF2B5EF4-FFF2-40B4-BE49-F238E27FC236}">
                <a16:creationId xmlns:a16="http://schemas.microsoft.com/office/drawing/2014/main" id="{CC05BAE0-4F14-7F4B-A0D5-11EA736F579B}"/>
              </a:ext>
            </a:extLst>
          </p:cNvPr>
          <p:cNvSpPr/>
          <p:nvPr/>
        </p:nvSpPr>
        <p:spPr>
          <a:xfrm rot="3301693">
            <a:off x="3783164" y="3055481"/>
            <a:ext cx="67292" cy="55405"/>
          </a:xfrm>
          <a:prstGeom prst="halfFram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/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C8A25D-99DC-D144-A713-CDBA324B36DD}"/>
              </a:ext>
            </a:extLst>
          </p:cNvPr>
          <p:cNvCxnSpPr>
            <a:cxnSpLocks/>
          </p:cNvCxnSpPr>
          <p:nvPr/>
        </p:nvCxnSpPr>
        <p:spPr>
          <a:xfrm flipV="1">
            <a:off x="3327158" y="3133183"/>
            <a:ext cx="483369" cy="33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/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/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/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F6516EC-5847-D74A-B510-1B298D6B046F}"/>
              </a:ext>
            </a:extLst>
          </p:cNvPr>
          <p:cNvSpPr/>
          <p:nvPr/>
        </p:nvSpPr>
        <p:spPr>
          <a:xfrm>
            <a:off x="3327157" y="3286673"/>
            <a:ext cx="131138" cy="114717"/>
          </a:xfrm>
          <a:prstGeom prst="arc">
            <a:avLst>
              <a:gd name="adj1" fmla="val 16200000"/>
              <a:gd name="adj2" fmla="val 92490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807A01-3432-074B-8870-98153BDA41F3}"/>
              </a:ext>
            </a:extLst>
          </p:cNvPr>
          <p:cNvCxnSpPr>
            <a:cxnSpLocks/>
          </p:cNvCxnSpPr>
          <p:nvPr/>
        </p:nvCxnSpPr>
        <p:spPr>
          <a:xfrm flipH="1" flipV="1">
            <a:off x="3513152" y="2682885"/>
            <a:ext cx="266099" cy="428001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/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09FA5A9-8B7E-9041-8363-9B227C9CD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4011" y="2881447"/>
                <a:ext cx="5131028" cy="254268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</a:pPr>
                <a:r>
                  <a:rPr lang="en-US" sz="1600" dirty="0"/>
                  <a:t>For a fixed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/>
                  <a:t>, chose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to approximate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16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600" dirty="0"/>
                  <a:t>The approximation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  <m:sup>
                        <m:r>
                          <a:rPr lang="en-US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is minimized when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1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600" dirty="0"/>
                  <a:t>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is equivalent to maximizing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1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09FA5A9-8B7E-9041-8363-9B227C9CD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11" y="2881447"/>
                <a:ext cx="5131028" cy="2542687"/>
              </a:xfrm>
              <a:prstGeom prst="rect">
                <a:avLst/>
              </a:prstGeom>
              <a:blipFill>
                <a:blip r:embed="rId8"/>
                <a:stretch>
                  <a:fillRect l="-2222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8733D8-1431-7C4F-B329-912A2E5AE7C4}"/>
              </a:ext>
            </a:extLst>
          </p:cNvPr>
          <p:cNvSpPr txBox="1">
            <a:spLocks/>
          </p:cNvSpPr>
          <p:nvPr/>
        </p:nvSpPr>
        <p:spPr>
          <a:xfrm>
            <a:off x="5598688" y="1867475"/>
            <a:ext cx="4862909" cy="892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Demean, so that the origin is 0.</a:t>
            </a:r>
          </a:p>
          <a:p>
            <a:r>
              <a:rPr lang="en-US" dirty="0"/>
              <a:t>What is the key property of the new axis?</a:t>
            </a:r>
          </a:p>
        </p:txBody>
      </p:sp>
    </p:spTree>
    <p:extLst>
      <p:ext uri="{BB962C8B-B14F-4D97-AF65-F5344CB8AC3E}">
        <p14:creationId xmlns:p14="http://schemas.microsoft.com/office/powerpoint/2010/main" val="12883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79ACB56C-43A1-1E47-AD40-36231C68E8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3992"/>
            <a:ext cx="4206240" cy="37301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388D2-4774-B442-891A-41502FC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DA9A-F83B-5242-BF9D-7D4A48D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85EB9-F04D-D143-9B03-876A3DB7EEA0}"/>
              </a:ext>
            </a:extLst>
          </p:cNvPr>
          <p:cNvGrpSpPr/>
          <p:nvPr/>
        </p:nvGrpSpPr>
        <p:grpSpPr>
          <a:xfrm>
            <a:off x="1705437" y="1998670"/>
            <a:ext cx="3635791" cy="2869669"/>
            <a:chOff x="2932423" y="2045164"/>
            <a:chExt cx="3635791" cy="28696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BFE5B-175B-BF45-8C30-1A51CE8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2932423" y="3517833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1FAD5D-6CA9-004A-8A8F-E72521B56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146" y="2120833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E5A5C3-07E0-2C4B-AA2B-A6B2AB2C891B}"/>
                </a:ext>
              </a:extLst>
            </p:cNvPr>
            <p:cNvSpPr txBox="1"/>
            <p:nvPr/>
          </p:nvSpPr>
          <p:spPr>
            <a:xfrm>
              <a:off x="6284162" y="33331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EEEE4-CD64-A640-B3C5-52F672B8D98D}"/>
                </a:ext>
              </a:extLst>
            </p:cNvPr>
            <p:cNvSpPr txBox="1"/>
            <p:nvPr/>
          </p:nvSpPr>
          <p:spPr>
            <a:xfrm>
              <a:off x="4184189" y="204516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8E412-7947-B54B-B10B-EFB9DCBC9744}"/>
                </a:ext>
              </a:extLst>
            </p:cNvPr>
            <p:cNvSpPr txBox="1"/>
            <p:nvPr/>
          </p:nvSpPr>
          <p:spPr>
            <a:xfrm>
              <a:off x="4563090" y="35786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2956833-4C65-4449-91B2-F2C23D9E75F3}"/>
              </a:ext>
            </a:extLst>
          </p:cNvPr>
          <p:cNvSpPr/>
          <p:nvPr/>
        </p:nvSpPr>
        <p:spPr>
          <a:xfrm>
            <a:off x="4364517" y="2696605"/>
            <a:ext cx="63063" cy="6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E249A-90F9-3843-B911-BF0AE277270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327160" y="2750433"/>
            <a:ext cx="1046592" cy="720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B3AE78-9770-824D-A113-8B3DF74D76D5}"/>
              </a:ext>
            </a:extLst>
          </p:cNvPr>
          <p:cNvCxnSpPr>
            <a:cxnSpLocks/>
          </p:cNvCxnSpPr>
          <p:nvPr/>
        </p:nvCxnSpPr>
        <p:spPr>
          <a:xfrm flipV="1">
            <a:off x="3327159" y="2682884"/>
            <a:ext cx="188471" cy="788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Half Frame 26">
            <a:extLst>
              <a:ext uri="{FF2B5EF4-FFF2-40B4-BE49-F238E27FC236}">
                <a16:creationId xmlns:a16="http://schemas.microsoft.com/office/drawing/2014/main" id="{CC05BAE0-4F14-7F4B-A0D5-11EA736F579B}"/>
              </a:ext>
            </a:extLst>
          </p:cNvPr>
          <p:cNvSpPr/>
          <p:nvPr/>
        </p:nvSpPr>
        <p:spPr>
          <a:xfrm rot="3301693">
            <a:off x="3783164" y="3055481"/>
            <a:ext cx="67292" cy="55405"/>
          </a:xfrm>
          <a:prstGeom prst="halfFram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/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C8A25D-99DC-D144-A713-CDBA324B36DD}"/>
              </a:ext>
            </a:extLst>
          </p:cNvPr>
          <p:cNvCxnSpPr>
            <a:cxnSpLocks/>
          </p:cNvCxnSpPr>
          <p:nvPr/>
        </p:nvCxnSpPr>
        <p:spPr>
          <a:xfrm flipV="1">
            <a:off x="3327158" y="3133183"/>
            <a:ext cx="483369" cy="33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/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/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/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F6516EC-5847-D74A-B510-1B298D6B046F}"/>
              </a:ext>
            </a:extLst>
          </p:cNvPr>
          <p:cNvSpPr/>
          <p:nvPr/>
        </p:nvSpPr>
        <p:spPr>
          <a:xfrm>
            <a:off x="3327157" y="3286673"/>
            <a:ext cx="131138" cy="114717"/>
          </a:xfrm>
          <a:prstGeom prst="arc">
            <a:avLst>
              <a:gd name="adj1" fmla="val 16200000"/>
              <a:gd name="adj2" fmla="val 92490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807A01-3432-074B-8870-98153BDA41F3}"/>
              </a:ext>
            </a:extLst>
          </p:cNvPr>
          <p:cNvCxnSpPr>
            <a:cxnSpLocks/>
          </p:cNvCxnSpPr>
          <p:nvPr/>
        </p:nvCxnSpPr>
        <p:spPr>
          <a:xfrm flipH="1" flipV="1">
            <a:off x="3513152" y="2682885"/>
            <a:ext cx="266099" cy="428001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/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8733D8-1431-7C4F-B329-912A2E5AE7C4}"/>
              </a:ext>
            </a:extLst>
          </p:cNvPr>
          <p:cNvSpPr txBox="1">
            <a:spLocks/>
          </p:cNvSpPr>
          <p:nvPr/>
        </p:nvSpPr>
        <p:spPr>
          <a:xfrm>
            <a:off x="5598688" y="1867475"/>
            <a:ext cx="4862909" cy="892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Demean, so that the origin is 0.</a:t>
            </a:r>
          </a:p>
          <a:p>
            <a:r>
              <a:rPr lang="en-US" dirty="0"/>
              <a:t>What is the key property of the new axis?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F0458F22-342C-7E43-82A5-A168555D51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1594" y="3103322"/>
                <a:ext cx="3283848" cy="167554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600" b="1" i="1" dirty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F0458F22-342C-7E43-82A5-A168555D5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94" y="3103322"/>
                <a:ext cx="3283848" cy="1675540"/>
              </a:xfrm>
              <a:prstGeom prst="rect">
                <a:avLst/>
              </a:prstGeom>
              <a:blipFill>
                <a:blip r:embed="rId8"/>
                <a:stretch>
                  <a:fillRect l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2A2C0E-629A-424B-968A-B86652A425CB}"/>
                  </a:ext>
                </a:extLst>
              </p:cNvPr>
              <p:cNvSpPr/>
              <p:nvPr/>
            </p:nvSpPr>
            <p:spPr>
              <a:xfrm>
                <a:off x="5586046" y="2785645"/>
                <a:ext cx="2373022" cy="1898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b="1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16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600" b="1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1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16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600" b="1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1" i="1" dirty="0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dirty="0"/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6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1600" b="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2A2C0E-629A-424B-968A-B86652A42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046" y="2785645"/>
                <a:ext cx="2373022" cy="18980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A7495F-7A1C-E24A-A8B5-F502D3D5387A}"/>
              </a:ext>
            </a:extLst>
          </p:cNvPr>
          <p:cNvCxnSpPr>
            <a:cxnSpLocks/>
          </p:cNvCxnSpPr>
          <p:nvPr/>
        </p:nvCxnSpPr>
        <p:spPr>
          <a:xfrm>
            <a:off x="8030142" y="2817254"/>
            <a:ext cx="0" cy="243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79ACB56C-43A1-1E47-AD40-36231C68E8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3992"/>
            <a:ext cx="4206240" cy="37301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388D2-4774-B442-891A-41502FC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DA9A-F83B-5242-BF9D-7D4A48D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85EB9-F04D-D143-9B03-876A3DB7EEA0}"/>
              </a:ext>
            </a:extLst>
          </p:cNvPr>
          <p:cNvGrpSpPr/>
          <p:nvPr/>
        </p:nvGrpSpPr>
        <p:grpSpPr>
          <a:xfrm>
            <a:off x="1705437" y="1998670"/>
            <a:ext cx="3635791" cy="2869669"/>
            <a:chOff x="2932423" y="2045164"/>
            <a:chExt cx="3635791" cy="28696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BFE5B-175B-BF45-8C30-1A51CE8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2932423" y="3517833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1FAD5D-6CA9-004A-8A8F-E72521B56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146" y="2120833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E5A5C3-07E0-2C4B-AA2B-A6B2AB2C891B}"/>
                </a:ext>
              </a:extLst>
            </p:cNvPr>
            <p:cNvSpPr txBox="1"/>
            <p:nvPr/>
          </p:nvSpPr>
          <p:spPr>
            <a:xfrm>
              <a:off x="6284162" y="33331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EEEE4-CD64-A640-B3C5-52F672B8D98D}"/>
                </a:ext>
              </a:extLst>
            </p:cNvPr>
            <p:cNvSpPr txBox="1"/>
            <p:nvPr/>
          </p:nvSpPr>
          <p:spPr>
            <a:xfrm>
              <a:off x="4184189" y="204516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8E412-7947-B54B-B10B-EFB9DCBC9744}"/>
                </a:ext>
              </a:extLst>
            </p:cNvPr>
            <p:cNvSpPr txBox="1"/>
            <p:nvPr/>
          </p:nvSpPr>
          <p:spPr>
            <a:xfrm>
              <a:off x="4563090" y="35786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2956833-4C65-4449-91B2-F2C23D9E75F3}"/>
              </a:ext>
            </a:extLst>
          </p:cNvPr>
          <p:cNvSpPr/>
          <p:nvPr/>
        </p:nvSpPr>
        <p:spPr>
          <a:xfrm>
            <a:off x="4364517" y="2696605"/>
            <a:ext cx="63063" cy="6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E249A-90F9-3843-B911-BF0AE277270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327160" y="2750433"/>
            <a:ext cx="1046592" cy="720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B3AE78-9770-824D-A113-8B3DF74D76D5}"/>
              </a:ext>
            </a:extLst>
          </p:cNvPr>
          <p:cNvCxnSpPr>
            <a:cxnSpLocks/>
          </p:cNvCxnSpPr>
          <p:nvPr/>
        </p:nvCxnSpPr>
        <p:spPr>
          <a:xfrm flipV="1">
            <a:off x="3327159" y="2682884"/>
            <a:ext cx="188471" cy="788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Half Frame 26">
            <a:extLst>
              <a:ext uri="{FF2B5EF4-FFF2-40B4-BE49-F238E27FC236}">
                <a16:creationId xmlns:a16="http://schemas.microsoft.com/office/drawing/2014/main" id="{CC05BAE0-4F14-7F4B-A0D5-11EA736F579B}"/>
              </a:ext>
            </a:extLst>
          </p:cNvPr>
          <p:cNvSpPr/>
          <p:nvPr/>
        </p:nvSpPr>
        <p:spPr>
          <a:xfrm rot="3301693">
            <a:off x="3783164" y="3055481"/>
            <a:ext cx="67292" cy="55405"/>
          </a:xfrm>
          <a:prstGeom prst="halfFram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/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C8A25D-99DC-D144-A713-CDBA324B36DD}"/>
              </a:ext>
            </a:extLst>
          </p:cNvPr>
          <p:cNvCxnSpPr>
            <a:cxnSpLocks/>
          </p:cNvCxnSpPr>
          <p:nvPr/>
        </p:nvCxnSpPr>
        <p:spPr>
          <a:xfrm flipV="1">
            <a:off x="3327158" y="3133183"/>
            <a:ext cx="483369" cy="33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/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/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/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F6516EC-5847-D74A-B510-1B298D6B046F}"/>
              </a:ext>
            </a:extLst>
          </p:cNvPr>
          <p:cNvSpPr/>
          <p:nvPr/>
        </p:nvSpPr>
        <p:spPr>
          <a:xfrm>
            <a:off x="3327157" y="3286673"/>
            <a:ext cx="131138" cy="114717"/>
          </a:xfrm>
          <a:prstGeom prst="arc">
            <a:avLst>
              <a:gd name="adj1" fmla="val 16200000"/>
              <a:gd name="adj2" fmla="val 92490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807A01-3432-074B-8870-98153BDA41F3}"/>
              </a:ext>
            </a:extLst>
          </p:cNvPr>
          <p:cNvCxnSpPr>
            <a:cxnSpLocks/>
          </p:cNvCxnSpPr>
          <p:nvPr/>
        </p:nvCxnSpPr>
        <p:spPr>
          <a:xfrm flipH="1" flipV="1">
            <a:off x="3513152" y="2682885"/>
            <a:ext cx="266099" cy="428001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/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8733D8-1431-7C4F-B329-912A2E5AE7C4}"/>
              </a:ext>
            </a:extLst>
          </p:cNvPr>
          <p:cNvSpPr txBox="1">
            <a:spLocks/>
          </p:cNvSpPr>
          <p:nvPr/>
        </p:nvSpPr>
        <p:spPr>
          <a:xfrm>
            <a:off x="5598688" y="1867475"/>
            <a:ext cx="4862909" cy="892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Demean, so that the origin is 0.</a:t>
            </a:r>
          </a:p>
          <a:p>
            <a:r>
              <a:rPr lang="en-US" dirty="0"/>
              <a:t>What is the key property of the new axis?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0294CFE-CA57-FD43-A388-3A6284D5A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0473" y="2817254"/>
                <a:ext cx="2624793" cy="4830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dirty="0"/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b="1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0294CFE-CA57-FD43-A388-3A6284D5A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473" y="2817254"/>
                <a:ext cx="2624793" cy="483075"/>
              </a:xfrm>
              <a:prstGeom prst="rect">
                <a:avLst/>
              </a:prstGeom>
              <a:blipFill>
                <a:blip r:embed="rId8"/>
                <a:stretch>
                  <a:fillRect l="-192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01A204-21FF-0F44-B17E-29F967C03F23}"/>
              </a:ext>
            </a:extLst>
          </p:cNvPr>
          <p:cNvCxnSpPr>
            <a:cxnSpLocks/>
          </p:cNvCxnSpPr>
          <p:nvPr/>
        </p:nvCxnSpPr>
        <p:spPr>
          <a:xfrm>
            <a:off x="5850313" y="3656005"/>
            <a:ext cx="0" cy="121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2B5E5-FBA4-384C-BDFA-A7A34419FAF8}"/>
                  </a:ext>
                </a:extLst>
              </p:cNvPr>
              <p:cNvSpPr/>
              <p:nvPr/>
            </p:nvSpPr>
            <p:spPr>
              <a:xfrm>
                <a:off x="5840473" y="3710031"/>
                <a:ext cx="2841021" cy="1046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2B5E5-FBA4-384C-BDFA-A7A34419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473" y="3710031"/>
                <a:ext cx="2841021" cy="1046312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C1090D3-4D94-794C-B1C4-5FFF8A2FE9FA}"/>
              </a:ext>
            </a:extLst>
          </p:cNvPr>
          <p:cNvSpPr/>
          <p:nvPr/>
        </p:nvSpPr>
        <p:spPr>
          <a:xfrm>
            <a:off x="8465266" y="3735123"/>
            <a:ext cx="34216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Minimizing approximation error</a:t>
            </a:r>
          </a:p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equivalent to </a:t>
            </a:r>
          </a:p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maximizing directional variance (coordinate variance long a direction).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697DA7-769F-4D4B-9AA5-C1591E49E1AA}"/>
              </a:ext>
            </a:extLst>
          </p:cNvPr>
          <p:cNvCxnSpPr>
            <a:cxnSpLocks/>
          </p:cNvCxnSpPr>
          <p:nvPr/>
        </p:nvCxnSpPr>
        <p:spPr>
          <a:xfrm>
            <a:off x="8544662" y="3656005"/>
            <a:ext cx="0" cy="121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4EB2-D188-D942-B6BD-72FBCE37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ED89D-ADC6-AC4C-9A40-22B74013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E8398-079F-4C4B-822F-8C0C571F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208421"/>
            <a:ext cx="10058400" cy="2660673"/>
          </a:xfrm>
        </p:spPr>
        <p:txBody>
          <a:bodyPr/>
          <a:lstStyle/>
          <a:p>
            <a:r>
              <a:rPr lang="en-US" dirty="0"/>
              <a:t>Sufficient (for the task): I(data; task) = I(representation; task) </a:t>
            </a:r>
          </a:p>
          <a:p>
            <a:r>
              <a:rPr lang="en-US" dirty="0"/>
              <a:t>Minimal (information): I(data; representation) is minimal</a:t>
            </a:r>
          </a:p>
          <a:p>
            <a:r>
              <a:rPr lang="en-US" dirty="0"/>
              <a:t>Invariant (to nuisances): I(nuisances; task) = 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5A1B2E-0027-F140-86EC-C0AB804B0FF6}"/>
              </a:ext>
            </a:extLst>
          </p:cNvPr>
          <p:cNvGrpSpPr/>
          <p:nvPr/>
        </p:nvGrpSpPr>
        <p:grpSpPr>
          <a:xfrm>
            <a:off x="2824648" y="1852119"/>
            <a:ext cx="5801743" cy="830997"/>
            <a:chOff x="2490818" y="1593703"/>
            <a:chExt cx="5801743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23C30-3101-BB48-A375-B77B2100FEC9}"/>
                </a:ext>
              </a:extLst>
            </p:cNvPr>
            <p:cNvSpPr txBox="1"/>
            <p:nvPr/>
          </p:nvSpPr>
          <p:spPr>
            <a:xfrm>
              <a:off x="2490818" y="1778369"/>
              <a:ext cx="737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DA70F3-CE1D-6043-A103-304FECFEB547}"/>
                </a:ext>
              </a:extLst>
            </p:cNvPr>
            <p:cNvSpPr txBox="1"/>
            <p:nvPr/>
          </p:nvSpPr>
          <p:spPr>
            <a:xfrm>
              <a:off x="4411454" y="1593703"/>
              <a:ext cx="20345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representation</a:t>
              </a:r>
            </a:p>
            <a:p>
              <a:pPr algn="ctr"/>
              <a:r>
                <a:rPr lang="en-US" sz="2400" dirty="0"/>
                <a:t>(nuisances)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5199AB-A37A-2047-B22B-FD044D0B197A}"/>
                </a:ext>
              </a:extLst>
            </p:cNvPr>
            <p:cNvSpPr txBox="1"/>
            <p:nvPr/>
          </p:nvSpPr>
          <p:spPr>
            <a:xfrm>
              <a:off x="7601923" y="1778369"/>
              <a:ext cx="690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task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C946FDC3-E719-0F49-9B8A-F89E9F073C50}"/>
                </a:ext>
              </a:extLst>
            </p:cNvPr>
            <p:cNvSpPr/>
            <p:nvPr/>
          </p:nvSpPr>
          <p:spPr>
            <a:xfrm>
              <a:off x="3572250" y="1893785"/>
              <a:ext cx="493486" cy="230833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6406976-AFAF-254E-A017-90196B089D89}"/>
                </a:ext>
              </a:extLst>
            </p:cNvPr>
            <p:cNvSpPr/>
            <p:nvPr/>
          </p:nvSpPr>
          <p:spPr>
            <a:xfrm>
              <a:off x="6791702" y="1893785"/>
              <a:ext cx="493486" cy="230833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22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79ACB56C-43A1-1E47-AD40-36231C68E8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3992"/>
            <a:ext cx="4206240" cy="37301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388D2-4774-B442-891A-41502FC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DA9A-F83B-5242-BF9D-7D4A48D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85EB9-F04D-D143-9B03-876A3DB7EEA0}"/>
              </a:ext>
            </a:extLst>
          </p:cNvPr>
          <p:cNvGrpSpPr/>
          <p:nvPr/>
        </p:nvGrpSpPr>
        <p:grpSpPr>
          <a:xfrm>
            <a:off x="1705437" y="1998670"/>
            <a:ext cx="3635791" cy="2869669"/>
            <a:chOff x="2932423" y="2045164"/>
            <a:chExt cx="3635791" cy="28696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BFE5B-175B-BF45-8C30-1A51CE8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2932423" y="3517833"/>
              <a:ext cx="3296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1FAD5D-6CA9-004A-8A8F-E72521B56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146" y="2120833"/>
              <a:ext cx="0" cy="279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E5A5C3-07E0-2C4B-AA2B-A6B2AB2C891B}"/>
                </a:ext>
              </a:extLst>
            </p:cNvPr>
            <p:cNvSpPr txBox="1"/>
            <p:nvPr/>
          </p:nvSpPr>
          <p:spPr>
            <a:xfrm>
              <a:off x="6284162" y="33331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EEEE4-CD64-A640-B3C5-52F672B8D98D}"/>
                </a:ext>
              </a:extLst>
            </p:cNvPr>
            <p:cNvSpPr txBox="1"/>
            <p:nvPr/>
          </p:nvSpPr>
          <p:spPr>
            <a:xfrm>
              <a:off x="4184189" y="204516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8E412-7947-B54B-B10B-EFB9DCBC9744}"/>
                </a:ext>
              </a:extLst>
            </p:cNvPr>
            <p:cNvSpPr txBox="1"/>
            <p:nvPr/>
          </p:nvSpPr>
          <p:spPr>
            <a:xfrm>
              <a:off x="4563090" y="35786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2956833-4C65-4449-91B2-F2C23D9E75F3}"/>
              </a:ext>
            </a:extLst>
          </p:cNvPr>
          <p:cNvSpPr/>
          <p:nvPr/>
        </p:nvSpPr>
        <p:spPr>
          <a:xfrm>
            <a:off x="4364517" y="2696605"/>
            <a:ext cx="63063" cy="6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E249A-90F9-3843-B911-BF0AE277270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327160" y="2750433"/>
            <a:ext cx="1046592" cy="720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B3AE78-9770-824D-A113-8B3DF74D76D5}"/>
              </a:ext>
            </a:extLst>
          </p:cNvPr>
          <p:cNvCxnSpPr>
            <a:cxnSpLocks/>
          </p:cNvCxnSpPr>
          <p:nvPr/>
        </p:nvCxnSpPr>
        <p:spPr>
          <a:xfrm flipV="1">
            <a:off x="3327159" y="2682884"/>
            <a:ext cx="188471" cy="788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Half Frame 26">
            <a:extLst>
              <a:ext uri="{FF2B5EF4-FFF2-40B4-BE49-F238E27FC236}">
                <a16:creationId xmlns:a16="http://schemas.microsoft.com/office/drawing/2014/main" id="{CC05BAE0-4F14-7F4B-A0D5-11EA736F579B}"/>
              </a:ext>
            </a:extLst>
          </p:cNvPr>
          <p:cNvSpPr/>
          <p:nvPr/>
        </p:nvSpPr>
        <p:spPr>
          <a:xfrm rot="3301693">
            <a:off x="3783164" y="3055481"/>
            <a:ext cx="67292" cy="55405"/>
          </a:xfrm>
          <a:prstGeom prst="halfFram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/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36C5B-3E47-6148-8C38-EC2D73F77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56" y="2283502"/>
                <a:ext cx="3497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C8A25D-99DC-D144-A713-CDBA324B36DD}"/>
              </a:ext>
            </a:extLst>
          </p:cNvPr>
          <p:cNvCxnSpPr>
            <a:cxnSpLocks/>
          </p:cNvCxnSpPr>
          <p:nvPr/>
        </p:nvCxnSpPr>
        <p:spPr>
          <a:xfrm flipV="1">
            <a:off x="3327158" y="3133183"/>
            <a:ext cx="483369" cy="33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/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773159-C834-8C47-B98B-3758E4D8C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35" y="3099539"/>
                <a:ext cx="8997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/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493F6-B9B6-B843-86A8-537E52E0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785" y="2647977"/>
                <a:ext cx="35458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/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DBF21A-DD3C-B446-BAF4-3361BE5DB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0" y="3059453"/>
                <a:ext cx="33098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F6516EC-5847-D74A-B510-1B298D6B046F}"/>
              </a:ext>
            </a:extLst>
          </p:cNvPr>
          <p:cNvSpPr/>
          <p:nvPr/>
        </p:nvSpPr>
        <p:spPr>
          <a:xfrm>
            <a:off x="3327157" y="3286673"/>
            <a:ext cx="131138" cy="114717"/>
          </a:xfrm>
          <a:prstGeom prst="arc">
            <a:avLst>
              <a:gd name="adj1" fmla="val 16200000"/>
              <a:gd name="adj2" fmla="val 92490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807A01-3432-074B-8870-98153BDA41F3}"/>
              </a:ext>
            </a:extLst>
          </p:cNvPr>
          <p:cNvCxnSpPr>
            <a:cxnSpLocks/>
          </p:cNvCxnSpPr>
          <p:nvPr/>
        </p:nvCxnSpPr>
        <p:spPr>
          <a:xfrm flipH="1" flipV="1">
            <a:off x="3513152" y="2682885"/>
            <a:ext cx="266099" cy="428001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/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485AF4-1F1C-584B-B8BB-59CDC955A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7" y="2513713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8733D8-1431-7C4F-B329-912A2E5AE7C4}"/>
              </a:ext>
            </a:extLst>
          </p:cNvPr>
          <p:cNvSpPr txBox="1">
            <a:spLocks/>
          </p:cNvSpPr>
          <p:nvPr/>
        </p:nvSpPr>
        <p:spPr>
          <a:xfrm>
            <a:off x="5598688" y="1867475"/>
            <a:ext cx="4862909" cy="892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Demean, so that the origin is 0.</a:t>
            </a:r>
          </a:p>
          <a:p>
            <a:r>
              <a:rPr lang="en-US" dirty="0"/>
              <a:t>What is the key property of the new axis?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0294CFE-CA57-FD43-A388-3A6284D5A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0473" y="2817254"/>
                <a:ext cx="2624793" cy="288735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dirty="0"/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b="1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sz="16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1" i="1" dirty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sz="16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1" i="1" dirty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sSup>
                              <m:sSup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func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0294CFE-CA57-FD43-A388-3A6284D5A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473" y="2817254"/>
                <a:ext cx="2624793" cy="2887356"/>
              </a:xfrm>
              <a:prstGeom prst="rect">
                <a:avLst/>
              </a:prstGeom>
              <a:blipFill>
                <a:blip r:embed="rId8"/>
                <a:stretch>
                  <a:fillRect l="-1923" t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01A204-21FF-0F44-B17E-29F967C03F23}"/>
              </a:ext>
            </a:extLst>
          </p:cNvPr>
          <p:cNvCxnSpPr/>
          <p:nvPr/>
        </p:nvCxnSpPr>
        <p:spPr>
          <a:xfrm>
            <a:off x="8545775" y="2949702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2B5E5-FBA4-384C-BDFA-A7A34419FAF8}"/>
                  </a:ext>
                </a:extLst>
              </p:cNvPr>
              <p:cNvSpPr/>
              <p:nvPr/>
            </p:nvSpPr>
            <p:spPr>
              <a:xfrm>
                <a:off x="8626285" y="2949702"/>
                <a:ext cx="2841021" cy="816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is the sample covariance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2B5E5-FBA4-384C-BDFA-A7A34419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285" y="2949702"/>
                <a:ext cx="2841021" cy="816890"/>
              </a:xfrm>
              <a:prstGeom prst="rect">
                <a:avLst/>
              </a:prstGeom>
              <a:blipFill>
                <a:blip r:embed="rId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3E9C2C8-ADD5-9944-83DF-D0234DDE98DA}"/>
              </a:ext>
            </a:extLst>
          </p:cNvPr>
          <p:cNvSpPr/>
          <p:nvPr/>
        </p:nvSpPr>
        <p:spPr>
          <a:xfrm>
            <a:off x="8498082" y="4427030"/>
            <a:ext cx="2969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Directional variance can be calculated from the sample covariance.</a:t>
            </a:r>
          </a:p>
        </p:txBody>
      </p:sp>
    </p:spTree>
    <p:extLst>
      <p:ext uri="{BB962C8B-B14F-4D97-AF65-F5344CB8AC3E}">
        <p14:creationId xmlns:p14="http://schemas.microsoft.com/office/powerpoint/2010/main" val="14864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4752191" cy="812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4752191" cy="8121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E645D20-6FCC-2646-8537-44F10DF1D0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0" y="2523474"/>
                <a:ext cx="10058400" cy="305286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Idea: </a:t>
                </a:r>
                <a:r>
                  <a:rPr lang="en-US" dirty="0">
                    <a:solidFill>
                      <a:schemeClr val="tx1"/>
                    </a:solidFill>
                  </a:rPr>
                  <a:t>shrink the solution set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to a few candidates and then exhaustive search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Theorem</a:t>
                </a:r>
                <a:r>
                  <a:rPr lang="en-US" dirty="0"/>
                  <a:t>:  any local maxima of the directional variance is an eigenvector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(column vectors) be the eigenvectors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E645D20-6FCC-2646-8537-44F10DF1D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23474"/>
                <a:ext cx="10058400" cy="3052867"/>
              </a:xfrm>
              <a:prstGeom prst="rect">
                <a:avLst/>
              </a:prstGeom>
              <a:blipFill>
                <a:blip r:embed="rId3"/>
                <a:stretch>
                  <a:fillRect l="-1261" t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0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</p:spPr>
            <p:txBody>
              <a:bodyPr>
                <a:normAutofit/>
              </a:bodyPr>
              <a:lstStyle/>
              <a:p>
                <a:r>
                  <a:rPr lang="en-US" altLang="zh-Hans" dirty="0"/>
                  <a:t>Lagrange</a:t>
                </a:r>
                <a:r>
                  <a:rPr lang="zh-Hans" altLang="en-US" dirty="0"/>
                  <a:t> </a:t>
                </a:r>
                <a:r>
                  <a:rPr lang="en-US" dirty="0"/>
                  <a:t>multiplier</a:t>
                </a:r>
              </a:p>
              <a:p>
                <a:r>
                  <a:rPr lang="en-US" altLang="zh-Hans" dirty="0"/>
                  <a:t>For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an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constrained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problem: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an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altLang="zh-Hans" dirty="0"/>
                  <a:t>Build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dirty="0"/>
                  <a:t>Lagrange function</a:t>
                </a:r>
                <a:r>
                  <a:rPr lang="en-US" altLang="zh-Hans" dirty="0"/>
                  <a:t>: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Han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Han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Han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Han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Hans" dirty="0">
                    <a:solidFill>
                      <a:schemeClr val="tx1"/>
                    </a:solidFill>
                  </a:rPr>
                  <a:t>For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any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optimal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zh-Hans" alt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for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the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original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problem,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there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exists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ans" dirty="0">
                    <a:solidFill>
                      <a:schemeClr val="tx1"/>
                    </a:solidFill>
                  </a:rPr>
                  <a:t>a</a:t>
                </a:r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zh-Hans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Han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such that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an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zh-Hans" alt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Han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an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zh-Hans" alt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l-GR" dirty="0"/>
                  <a:t> </a:t>
                </a:r>
                <a:r>
                  <a:rPr lang="en-US" dirty="0"/>
                  <a:t>is a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stationary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point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for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Lagrange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function</a:t>
                </a:r>
                <a:endParaRPr lang="en-US" dirty="0"/>
              </a:p>
              <a:p>
                <a:r>
                  <a:rPr lang="en-US" dirty="0"/>
                  <a:t> Thus, the method of Lagrange multipliers yields a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necessary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condition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for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optimal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point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for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original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constrained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problem.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  <a:blipFill>
                <a:blip r:embed="rId2"/>
                <a:stretch>
                  <a:fillRect l="-1198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6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</p:spPr>
            <p:txBody>
              <a:bodyPr>
                <a:normAutofit/>
              </a:bodyPr>
              <a:lstStyle/>
              <a:p>
                <a:r>
                  <a:rPr lang="en-US" altLang="zh-Hans" dirty="0"/>
                  <a:t>For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our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constrained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problem: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Lagrange function</a:t>
                </a:r>
                <a:r>
                  <a:rPr lang="en-US" altLang="zh-Hans" dirty="0"/>
                  <a:t>: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Han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s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Han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Han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Han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Hans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Hans" dirty="0"/>
                  <a:t>Find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stationary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point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of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Lagrange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an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an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Han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Han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Han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Han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Han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altLang="zh-Han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Hans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Hans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Han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an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Han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b="1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Hans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Hans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Han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an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Han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Any local maxima of the variance directional is an eigenvector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  <a:blipFill>
                <a:blip r:embed="rId2"/>
                <a:stretch>
                  <a:fillRect l="-1198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952438" cy="4023323"/>
              </a:xfrm>
            </p:spPr>
            <p:txBody>
              <a:bodyPr>
                <a:normAutofit/>
              </a:bodyPr>
              <a:lstStyle/>
              <a:p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candidate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set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of</a:t>
                </a:r>
                <a:r>
                  <a:rPr lang="en-US" altLang="zh-Hans" b="1" dirty="0"/>
                  <a:t> </a:t>
                </a:r>
                <a14:m>
                  <m:oMath xmlns:m="http://schemas.openxmlformats.org/officeDocument/2006/math">
                    <m:r>
                      <a:rPr lang="en-US" altLang="zh-Han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Hans" altLang="en-US" dirty="0"/>
                  <a:t> </a:t>
                </a:r>
                <a:r>
                  <a:rPr lang="en-US" altLang="zh-Hans" dirty="0"/>
                  <a:t>is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eigenvectors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of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Hans" dirty="0"/>
                  <a:t>: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Hans" altLang="en-US" dirty="0"/>
                  <a:t>   </a:t>
                </a:r>
                <a:endParaRPr lang="en-US" altLang="zh-Hans" dirty="0"/>
              </a:p>
              <a:p>
                <a:r>
                  <a:rPr lang="en-US" altLang="zh-Hans" dirty="0"/>
                  <a:t>The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corresponding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cost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value</a:t>
                </a:r>
                <a:r>
                  <a:rPr lang="zh-Hans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Note from here onwards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represent column vectors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solution for the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removing all variance explained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find the next max variance direction.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952438" cy="4023323"/>
              </a:xfrm>
              <a:blipFill>
                <a:blip r:embed="rId2"/>
                <a:stretch>
                  <a:fillRect l="-1821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63F3E9-BCCF-CB4D-ADCE-2C8B4963F2C6}"/>
              </a:ext>
            </a:extLst>
          </p:cNvPr>
          <p:cNvCxnSpPr>
            <a:cxnSpLocks/>
          </p:cNvCxnSpPr>
          <p:nvPr/>
        </p:nvCxnSpPr>
        <p:spPr>
          <a:xfrm>
            <a:off x="8049718" y="1892968"/>
            <a:ext cx="0" cy="387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3366A4-E2D0-9840-AEC0-55481FFE2B26}"/>
                  </a:ext>
                </a:extLst>
              </p:cNvPr>
              <p:cNvSpPr/>
              <p:nvPr/>
            </p:nvSpPr>
            <p:spPr>
              <a:xfrm>
                <a:off x="8364531" y="2016115"/>
                <a:ext cx="2791149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3366A4-E2D0-9840-AEC0-55481FFE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531" y="2016115"/>
                <a:ext cx="2791149" cy="374270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Content Placeholder 35">
            <a:extLst>
              <a:ext uri="{FF2B5EF4-FFF2-40B4-BE49-F238E27FC236}">
                <a16:creationId xmlns:a16="http://schemas.microsoft.com/office/drawing/2014/main" id="{020CFF4E-B2D5-574F-BF02-544182E565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0" y="3079686"/>
            <a:ext cx="2743200" cy="2377440"/>
          </a:xfrm>
          <a:prstGeom prst="rect">
            <a:avLst/>
          </a:prstGeom>
        </p:spPr>
      </p:pic>
      <p:pic>
        <p:nvPicPr>
          <p:cNvPr id="58" name="Content Placeholder 35">
            <a:extLst>
              <a:ext uri="{FF2B5EF4-FFF2-40B4-BE49-F238E27FC236}">
                <a16:creationId xmlns:a16="http://schemas.microsoft.com/office/drawing/2014/main" id="{E364464B-2329-0541-869F-94FEA2D78D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0" y="3079686"/>
            <a:ext cx="2743200" cy="23774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73FC8-9E72-3E4C-85C8-037A807405EE}"/>
              </a:ext>
            </a:extLst>
          </p:cNvPr>
          <p:cNvGrpSpPr/>
          <p:nvPr/>
        </p:nvGrpSpPr>
        <p:grpSpPr>
          <a:xfrm>
            <a:off x="8838030" y="3230158"/>
            <a:ext cx="2094930" cy="1859368"/>
            <a:chOff x="6703796" y="3487180"/>
            <a:chExt cx="2094930" cy="18593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5AC1A0A-7AF5-8A4A-ADC9-A4AEBBEE4897}"/>
                </a:ext>
              </a:extLst>
            </p:cNvPr>
            <p:cNvGrpSpPr/>
            <p:nvPr/>
          </p:nvGrpSpPr>
          <p:grpSpPr>
            <a:xfrm>
              <a:off x="6703796" y="3487180"/>
              <a:ext cx="2080551" cy="1859368"/>
              <a:chOff x="2843467" y="2045164"/>
              <a:chExt cx="3296355" cy="2945919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0B72DEB-4F02-FB4B-9310-F239909F0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467" y="3594081"/>
                <a:ext cx="3296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8DA1B02-A33F-0D42-A8DD-90779C144A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5188" y="2197082"/>
                <a:ext cx="0" cy="2794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8FBCE6-CD8F-034C-8876-A31FB2C36605}"/>
                  </a:ext>
                </a:extLst>
              </p:cNvPr>
              <p:cNvSpPr txBox="1"/>
              <p:nvPr/>
            </p:nvSpPr>
            <p:spPr>
              <a:xfrm>
                <a:off x="5774386" y="3519126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3C841-2567-E840-BA83-12AF2D83E01B}"/>
                  </a:ext>
                </a:extLst>
              </p:cNvPr>
              <p:cNvSpPr txBox="1"/>
              <p:nvPr/>
            </p:nvSpPr>
            <p:spPr>
              <a:xfrm>
                <a:off x="4042466" y="204516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A7B8F2-47D4-D842-8AF0-6CC36F0E8932}"/>
                  </a:ext>
                </a:extLst>
              </p:cNvPr>
              <p:cNvSpPr txBox="1"/>
              <p:nvPr/>
            </p:nvSpPr>
            <p:spPr>
              <a:xfrm>
                <a:off x="4466888" y="358096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90410F-9DA1-114D-B9EC-CFFCAAA23B65}"/>
                </a:ext>
              </a:extLst>
            </p:cNvPr>
            <p:cNvSpPr txBox="1"/>
            <p:nvPr/>
          </p:nvSpPr>
          <p:spPr>
            <a:xfrm>
              <a:off x="8451195" y="3659944"/>
              <a:ext cx="34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x’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945B7C-D77A-374E-86B4-1D2204A8F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5424" y="3821663"/>
              <a:ext cx="1360568" cy="127039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</a:t>
                </a:r>
                <a:r>
                  <a:rPr lang="en-US" altLang="zh-Hans" dirty="0"/>
                  <a:t>eigenvectors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Sorted by </a:t>
                </a:r>
                <a:r>
                  <a:rPr lang="en-US" altLang="zh-Hans" dirty="0"/>
                  <a:t>eigenvalues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maximal variance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  <a:blipFill>
                <a:blip r:embed="rId2"/>
                <a:stretch>
                  <a:fillRect l="-1198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3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Eigenvalues are real and non-negative</a:t>
                </a:r>
                <a:endParaRPr lang="en-US" dirty="0"/>
              </a:p>
              <a:p>
                <a:r>
                  <a:rPr lang="en-US" dirty="0"/>
                  <a:t>Key properties of PCs 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row vectors)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580914" cy="4329817"/>
              </a:xfrm>
              <a:blipFill>
                <a:blip r:embed="rId2"/>
                <a:stretch>
                  <a:fillRect l="-1198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8782" y="2332139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5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PCs via the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5919849" cy="1415958"/>
          </a:xfrm>
        </p:spPr>
        <p:txBody>
          <a:bodyPr>
            <a:normAutofit/>
          </a:bodyPr>
          <a:lstStyle/>
          <a:p>
            <a:r>
              <a:rPr lang="en-US" dirty="0"/>
              <a:t>SVD provides a numerically more stable way to calculate PCs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543EEF-CBAD-EB47-BE79-0C571DC2B889}"/>
                  </a:ext>
                </a:extLst>
              </p:cNvPr>
              <p:cNvSpPr/>
              <p:nvPr/>
            </p:nvSpPr>
            <p:spPr>
              <a:xfrm>
                <a:off x="3006785" y="2445876"/>
                <a:ext cx="2100839" cy="1752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543EEF-CBAD-EB47-BE79-0C571DC2B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85" y="2445876"/>
                <a:ext cx="2100839" cy="1752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56EA4-5195-714E-9F17-A002D9729F81}"/>
              </a:ext>
            </a:extLst>
          </p:cNvPr>
          <p:cNvCxnSpPr>
            <a:cxnSpLocks/>
          </p:cNvCxnSpPr>
          <p:nvPr/>
        </p:nvCxnSpPr>
        <p:spPr>
          <a:xfrm>
            <a:off x="7017129" y="2791388"/>
            <a:ext cx="0" cy="296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97A56FF-2DB6-2C47-BE0C-D77FEC92A5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9019" y="2791388"/>
                <a:ext cx="4746282" cy="296132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</a:pPr>
                <a:r>
                  <a:rPr lang="en-US" sz="1800" dirty="0"/>
                  <a:t>Singular-Value Decomposition (SVD)</a:t>
                </a:r>
              </a:p>
              <a:p>
                <a:pPr marL="37490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800" dirty="0"/>
              </a:p>
              <a:p>
                <a:pPr marL="47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Hans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𝑟𝑥𝑟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/>
                  <a:t>is a diagonal matrix</a:t>
                </a:r>
                <a:endParaRPr lang="en-US" sz="1800" b="0" i="1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(Rank of the matrix)</a:t>
                </a:r>
              </a:p>
              <a:p>
                <a:pPr marL="384048" lvl="2" indent="0">
                  <a:buNone/>
                </a:pPr>
                <a:endParaRPr lang="en-US" sz="18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97A56FF-2DB6-2C47-BE0C-D77FEC92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019" y="2791388"/>
                <a:ext cx="4746282" cy="2961329"/>
              </a:xfrm>
              <a:prstGeom prst="rect">
                <a:avLst/>
              </a:prstGeom>
              <a:blipFill>
                <a:blip r:embed="rId3"/>
                <a:stretch>
                  <a:fillRect l="-266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9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PCs via the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7"/>
                <a:ext cx="5557520" cy="42134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SVD provides a numerically more stable way to calculate PCs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are eigenvectors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e.g. PCs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are the eigenvalues (real and nonnegative)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7"/>
                <a:ext cx="5557520" cy="4213439"/>
              </a:xfrm>
              <a:blipFill>
                <a:blip r:embed="rId2"/>
                <a:stretch>
                  <a:fillRect l="-2278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5D743A-50C0-CC40-AE3D-9ADA3ED6CAA0}"/>
              </a:ext>
            </a:extLst>
          </p:cNvPr>
          <p:cNvCxnSpPr>
            <a:cxnSpLocks/>
          </p:cNvCxnSpPr>
          <p:nvPr/>
        </p:nvCxnSpPr>
        <p:spPr>
          <a:xfrm>
            <a:off x="7017129" y="2791388"/>
            <a:ext cx="0" cy="296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C7D9AF-9D87-A649-B084-8FCD792E7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2990" y="2791387"/>
                <a:ext cx="4746282" cy="296132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</a:pPr>
                <a:r>
                  <a:rPr lang="en-US" sz="1800" dirty="0"/>
                  <a:t>Singular-Value Decomposition (SVD)</a:t>
                </a:r>
              </a:p>
              <a:p>
                <a:pPr marL="37490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800" dirty="0"/>
              </a:p>
              <a:p>
                <a:pPr marL="47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Hans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𝑟𝑥𝑟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/>
                  <a:t>is a diagonal matrix</a:t>
                </a:r>
                <a:endParaRPr lang="en-US" sz="1800" b="0" i="1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(Rank of the matrix)</a:t>
                </a:r>
              </a:p>
              <a:p>
                <a:pPr marL="384048" lvl="2" indent="0">
                  <a:buNone/>
                </a:pPr>
                <a:endParaRPr lang="en-US" sz="18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C7D9AF-9D87-A649-B084-8FCD792E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90" y="2791387"/>
                <a:ext cx="4746282" cy="2961329"/>
              </a:xfrm>
              <a:prstGeom prst="rect">
                <a:avLst/>
              </a:prstGeom>
              <a:blipFill>
                <a:blip r:embed="rId3"/>
                <a:stretch>
                  <a:fillRect l="-2400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3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4EB2-D188-D942-B6BD-72FBCE37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ED89D-ADC6-AC4C-9A40-22B74013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E8398-079F-4C4B-822F-8C0C571F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9838"/>
            <a:ext cx="10058400" cy="425428"/>
          </a:xfrm>
        </p:spPr>
        <p:txBody>
          <a:bodyPr>
            <a:normAutofit/>
          </a:bodyPr>
          <a:lstStyle/>
          <a:p>
            <a:r>
              <a:rPr lang="en-US" sz="2400" dirty="0"/>
              <a:t>Example task: identify Jon Snow in images.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B0FC2-B411-5E4A-A300-DEB09426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76" y="2012875"/>
            <a:ext cx="183614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CDD10-26ED-4B46-BE74-8F95A732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26" y="3804066"/>
            <a:ext cx="1821485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BDED3-53BF-4B49-A1FF-0CAEAEA3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38" y="2315967"/>
            <a:ext cx="182118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0CB8ED-C716-EE4B-B3E7-478F6D77E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31" y="2198290"/>
            <a:ext cx="1821485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79038-BC0D-FF48-A20C-9BF0D1F4E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142" y="3686389"/>
            <a:ext cx="1828800" cy="1828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C50222-8A8F-1A42-9FE4-9CFF40D46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858" y="3953284"/>
            <a:ext cx="182880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C763E8-0357-BD46-8A9B-5F1619AF7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0786" y="2815860"/>
            <a:ext cx="1821485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006DEB-D108-3747-A688-FA07FFE818A2}"/>
              </a:ext>
            </a:extLst>
          </p:cNvPr>
          <p:cNvSpPr/>
          <p:nvPr/>
        </p:nvSpPr>
        <p:spPr>
          <a:xfrm>
            <a:off x="5282911" y="5818281"/>
            <a:ext cx="15939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Images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20726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52338" y="281870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22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Now consider 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b="-1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BDF83-B580-3B49-8106-6A1F7A8A7EB1}"/>
              </a:ext>
            </a:extLst>
          </p:cNvPr>
          <p:cNvGrpSpPr/>
          <p:nvPr/>
        </p:nvGrpSpPr>
        <p:grpSpPr>
          <a:xfrm>
            <a:off x="7537620" y="4096582"/>
            <a:ext cx="3995258" cy="1772512"/>
            <a:chOff x="6663561" y="4181576"/>
            <a:chExt cx="3995258" cy="177251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954C31-FEF1-9947-9FD8-9604B3CFA8E1}"/>
                </a:ext>
              </a:extLst>
            </p:cNvPr>
            <p:cNvGrpSpPr/>
            <p:nvPr/>
          </p:nvGrpSpPr>
          <p:grpSpPr>
            <a:xfrm>
              <a:off x="6663561" y="4181576"/>
              <a:ext cx="3995258" cy="1772512"/>
              <a:chOff x="2836024" y="2220686"/>
              <a:chExt cx="6183199" cy="2743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30746226-2921-AB40-AA34-DD5C31D46CBE}"/>
                      </a:ext>
                    </a:extLst>
                  </p:cNvPr>
                  <p:cNvSpPr/>
                  <p:nvPr/>
                </p:nvSpPr>
                <p:spPr>
                  <a:xfrm>
                    <a:off x="2836024" y="2220686"/>
                    <a:ext cx="1371600" cy="27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09D7510-6BF4-E84A-85A1-9C943D6942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6024" y="2220686"/>
                    <a:ext cx="1371600" cy="2743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8DB20D-3297-A041-B86E-DBF77DE6A58C}"/>
                  </a:ext>
                </a:extLst>
              </p:cNvPr>
              <p:cNvSpPr txBox="1"/>
              <p:nvPr/>
            </p:nvSpPr>
            <p:spPr>
              <a:xfrm>
                <a:off x="4584094" y="3394430"/>
                <a:ext cx="290189" cy="395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A14F5C3-EBCD-B64A-92FE-0F1A2AB97F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47623" y="290648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prstDash val="sysDot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8037E66-9ECD-8E4C-BB8C-57034CEEE6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623" y="2906486"/>
                    <a:ext cx="1371600" cy="1371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prstDash val="sysDot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F732F22-948B-0F4C-B5C8-160B5F921B7A}"/>
                      </a:ext>
                    </a:extLst>
                  </p:cNvPr>
                  <p:cNvSpPr/>
                  <p:nvPr/>
                </p:nvSpPr>
                <p:spPr>
                  <a:xfrm>
                    <a:off x="5250753" y="2220686"/>
                    <a:ext cx="1371600" cy="27432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prstDash val="sysDot"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𝚨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FBB550B-9AF7-B745-8F47-E55FACC678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0753" y="2220686"/>
                    <a:ext cx="1371600" cy="2743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prstDash val="sysDot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083AA-6DCB-104F-9497-317F1BFEF0E8}"/>
                  </a:ext>
                </a:extLst>
              </p:cNvPr>
              <p:cNvSpPr txBox="1"/>
              <p:nvPr/>
            </p:nvSpPr>
            <p:spPr>
              <a:xfrm>
                <a:off x="6998824" y="3394430"/>
                <a:ext cx="272328" cy="395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7089933-04B7-354C-A608-4A40F2F3A675}"/>
                    </a:ext>
                  </a:extLst>
                </p:cNvPr>
                <p:cNvSpPr/>
                <p:nvPr/>
              </p:nvSpPr>
              <p:spPr>
                <a:xfrm>
                  <a:off x="8223832" y="4181576"/>
                  <a:ext cx="554408" cy="1772512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2C1F142-7D51-F246-8688-BBCDB56A2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832" y="4181576"/>
                  <a:ext cx="554408" cy="17725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4F18C09-8F25-E145-AA52-80DBA8651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72563" y="4624704"/>
                  <a:ext cx="886256" cy="57097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4F18C09-8F25-E145-AA52-80DBA8651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563" y="4624704"/>
                  <a:ext cx="886256" cy="5709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eigenvalues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4329817"/>
              </a:xfrm>
              <a:blipFill>
                <a:blip r:embed="rId2"/>
                <a:stretch>
                  <a:fillRect l="-1261" t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variance of data set: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  <a:p>
                <a:r>
                  <a:rPr lang="en-US" dirty="0"/>
                  <a:t>Example:  Suppose eigenvalues of sample covariance matrix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10, 4, 0.2, 0.1, 0, 0,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</a:t>
                </a:r>
                <a:r>
                  <a:rPr lang="en-US" dirty="0" err="1"/>
                  <a:t>PoV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7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Called the 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557367" y="2902590"/>
                <a:ext cx="47089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367" y="2902590"/>
                <a:ext cx="470897" cy="32144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92815" y="3901046"/>
                <a:ext cx="47089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15" y="3901046"/>
                <a:ext cx="470897" cy="321441"/>
              </a:xfrm>
              <a:prstGeom prst="rect">
                <a:avLst/>
              </a:prstGeom>
              <a:blipFill>
                <a:blip r:embed="rId5"/>
                <a:stretch>
                  <a:fillRect t="-28302" r="-14103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6"/>
                <a:stretch>
                  <a:fillRect t="-28302" r="-30625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55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0059" y="3255999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2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But, there may be few degrees of freedom</a:t>
            </a:r>
          </a:p>
          <a:p>
            <a:r>
              <a:rPr lang="en-US" dirty="0"/>
              <a:t>Can we reduce the dimensionality of this?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10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56" y="2166256"/>
            <a:ext cx="4798851" cy="16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5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5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3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4EB2-D188-D942-B6BD-72FBCE37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ED89D-ADC6-AC4C-9A40-22B74013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E8398-079F-4C4B-822F-8C0C571F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9838"/>
            <a:ext cx="10058400" cy="533462"/>
          </a:xfrm>
        </p:spPr>
        <p:txBody>
          <a:bodyPr>
            <a:normAutofit/>
          </a:bodyPr>
          <a:lstStyle/>
          <a:p>
            <a:r>
              <a:rPr lang="en-US" sz="2400" dirty="0"/>
              <a:t>Example task: identify Jon Snow in images.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538185-DEA2-454A-A74A-4137DDC12E11}"/>
              </a:ext>
            </a:extLst>
          </p:cNvPr>
          <p:cNvGrpSpPr/>
          <p:nvPr/>
        </p:nvGrpSpPr>
        <p:grpSpPr>
          <a:xfrm>
            <a:off x="4288879" y="1975266"/>
            <a:ext cx="5127863" cy="4024725"/>
            <a:chOff x="4359263" y="2193169"/>
            <a:chExt cx="3589874" cy="310487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FE40BB-D9AC-FD4B-8584-37327DDF9D9C}"/>
                </a:ext>
              </a:extLst>
            </p:cNvPr>
            <p:cNvCxnSpPr>
              <a:cxnSpLocks/>
            </p:cNvCxnSpPr>
            <p:nvPr/>
          </p:nvCxnSpPr>
          <p:spPr>
            <a:xfrm>
              <a:off x="4359263" y="5079071"/>
              <a:ext cx="32963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939830-A47E-E34D-B9A6-4FFED4CD5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2407" y="2377835"/>
              <a:ext cx="0" cy="279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D2C93A-0654-0640-B859-A2DCCB314AE7}"/>
                </a:ext>
              </a:extLst>
            </p:cNvPr>
            <p:cNvSpPr txBox="1"/>
            <p:nvPr/>
          </p:nvSpPr>
          <p:spPr>
            <a:xfrm>
              <a:off x="7711002" y="4894405"/>
              <a:ext cx="238135" cy="403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D6D7-9362-0949-A2AD-B43640A462BF}"/>
                </a:ext>
              </a:extLst>
            </p:cNvPr>
            <p:cNvSpPr txBox="1"/>
            <p:nvPr/>
          </p:nvSpPr>
          <p:spPr>
            <a:xfrm>
              <a:off x="5027345" y="2193169"/>
              <a:ext cx="242624" cy="403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7AC6AD-2510-514F-B83C-FA9F8EFB2CC4}"/>
                </a:ext>
              </a:extLst>
            </p:cNvPr>
            <p:cNvSpPr txBox="1"/>
            <p:nvPr/>
          </p:nvSpPr>
          <p:spPr>
            <a:xfrm>
              <a:off x="5058222" y="4709739"/>
              <a:ext cx="261701" cy="403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429DDACF-E9DA-5148-997B-DA059964FC91}"/>
              </a:ext>
            </a:extLst>
          </p:cNvPr>
          <p:cNvSpPr/>
          <p:nvPr/>
        </p:nvSpPr>
        <p:spPr>
          <a:xfrm>
            <a:off x="7352432" y="4421615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D8CEF4-FB0C-C645-93C3-8E14BC09FBD1}"/>
              </a:ext>
            </a:extLst>
          </p:cNvPr>
          <p:cNvSpPr/>
          <p:nvPr/>
        </p:nvSpPr>
        <p:spPr>
          <a:xfrm>
            <a:off x="7227795" y="4696260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8D4B45-5794-0B4D-AB4F-767CC37D0DF4}"/>
              </a:ext>
            </a:extLst>
          </p:cNvPr>
          <p:cNvSpPr/>
          <p:nvPr/>
        </p:nvSpPr>
        <p:spPr>
          <a:xfrm>
            <a:off x="7785869" y="4541860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4680DD-6412-E046-BAC4-DFE9E97682E5}"/>
              </a:ext>
            </a:extLst>
          </p:cNvPr>
          <p:cNvSpPr/>
          <p:nvPr/>
        </p:nvSpPr>
        <p:spPr>
          <a:xfrm>
            <a:off x="8598631" y="2384729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18574F-543A-DA4E-AFF7-058551D234AE}"/>
              </a:ext>
            </a:extLst>
          </p:cNvPr>
          <p:cNvSpPr/>
          <p:nvPr/>
        </p:nvSpPr>
        <p:spPr>
          <a:xfrm>
            <a:off x="10194736" y="3554233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AC96C6-75C3-BF42-AE79-A6754980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00" y="3664796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0F079C-E3FE-D643-ABF2-7E2FA1BA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592" y="1800433"/>
            <a:ext cx="910743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0AE936-B192-2C49-81A4-B7F8DF50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35" y="4602045"/>
            <a:ext cx="918073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6B4A79-0D4C-9C4A-97DF-4A191A711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25" y="3422759"/>
            <a:ext cx="910743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3C71F9-D61B-BB48-A7DD-A53D918A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882" y="4763306"/>
            <a:ext cx="91059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0AD122-2362-984B-8651-F71855EC6895}"/>
              </a:ext>
            </a:extLst>
          </p:cNvPr>
          <p:cNvSpPr txBox="1">
            <a:spLocks/>
          </p:cNvSpPr>
          <p:nvPr/>
        </p:nvSpPr>
        <p:spPr>
          <a:xfrm>
            <a:off x="2066830" y="3080270"/>
            <a:ext cx="2139141" cy="13218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Sufficient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Minimal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Invariant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47E24B-205F-BE4C-9F07-802799BE497F}"/>
              </a:ext>
            </a:extLst>
          </p:cNvPr>
          <p:cNvGrpSpPr/>
          <p:nvPr/>
        </p:nvGrpSpPr>
        <p:grpSpPr>
          <a:xfrm>
            <a:off x="6446486" y="2221239"/>
            <a:ext cx="5194269" cy="3421968"/>
            <a:chOff x="7183942" y="2964258"/>
            <a:chExt cx="5194269" cy="342196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38BC12-DF6C-AA4F-BF49-045FCE54A27D}"/>
                </a:ext>
              </a:extLst>
            </p:cNvPr>
            <p:cNvCxnSpPr>
              <a:cxnSpLocks/>
            </p:cNvCxnSpPr>
            <p:nvPr/>
          </p:nvCxnSpPr>
          <p:spPr>
            <a:xfrm>
              <a:off x="7183942" y="2964258"/>
              <a:ext cx="4109625" cy="301233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724B1-465D-1345-BA69-E7E007BC66D3}"/>
                </a:ext>
              </a:extLst>
            </p:cNvPr>
            <p:cNvSpPr/>
            <p:nvPr/>
          </p:nvSpPr>
          <p:spPr>
            <a:xfrm>
              <a:off x="10740262" y="6016894"/>
              <a:ext cx="1637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144" lvl="1"/>
              <a:r>
                <a:rPr lang="en-US" dirty="0"/>
                <a:t>Linear classifier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4F79AE-F5CB-3041-9BA2-AE560D049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622" y="1922863"/>
            <a:ext cx="914400" cy="9144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C748809-05D6-EE4D-84B8-0B6AA6E4C635}"/>
              </a:ext>
            </a:extLst>
          </p:cNvPr>
          <p:cNvSpPr/>
          <p:nvPr/>
        </p:nvSpPr>
        <p:spPr>
          <a:xfrm>
            <a:off x="8675831" y="2854458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DADED6-E64D-E64A-980E-328C6E60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657" y="2507058"/>
            <a:ext cx="910743" cy="91440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ADB45DC-A082-524E-A5BD-1743B02D9498}"/>
              </a:ext>
            </a:extLst>
          </p:cNvPr>
          <p:cNvSpPr/>
          <p:nvPr/>
        </p:nvSpPr>
        <p:spPr>
          <a:xfrm>
            <a:off x="9728822" y="3362242"/>
            <a:ext cx="154400" cy="15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155" y="1539277"/>
                <a:ext cx="4829524" cy="4329817"/>
              </a:xfrm>
            </p:spPr>
            <p:txBody>
              <a:bodyPr/>
              <a:lstStyle/>
              <a:p>
                <a:r>
                  <a:rPr lang="en-US" dirty="0"/>
                  <a:t>Note efficient use of python broadcasting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SVD: 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dirty="0" err="1"/>
                  <a:t>full_matrices</a:t>
                </a:r>
                <a:r>
                  <a:rPr lang="en-US" dirty="0"/>
                  <a:t> (avoids computing zero SVs)</a:t>
                </a:r>
              </a:p>
              <a:p>
                <a:pPr lvl="1"/>
                <a:r>
                  <a:rPr lang="en-US" dirty="0"/>
                  <a:t>Matrix V is what we call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en-US" dirty="0"/>
                </a:br>
                <a:r>
                  <a:rPr lang="en-US" dirty="0"/>
                  <a:t>(Different from MATLAB)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155" y="1539277"/>
                <a:ext cx="4829524" cy="4329817"/>
              </a:xfrm>
              <a:blipFill>
                <a:blip r:embed="rId2"/>
                <a:stretch>
                  <a:fillRect l="-303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61110"/>
            <a:ext cx="3914775" cy="17430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961314" y="1803633"/>
            <a:ext cx="3165166" cy="6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82393" y="3120705"/>
            <a:ext cx="1244087" cy="31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748" y="2649894"/>
            <a:ext cx="4410931" cy="3219200"/>
          </a:xfrm>
        </p:spPr>
        <p:txBody>
          <a:bodyPr/>
          <a:lstStyle/>
          <a:p>
            <a:r>
              <a:rPr lang="en-US" dirty="0"/>
              <a:t>Selection of figure sizes for subplot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 Efficient computing of </a:t>
            </a:r>
            <a:r>
              <a:rPr lang="en-US" dirty="0" err="1"/>
              <a:t>approx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10" y="1452391"/>
            <a:ext cx="5857875" cy="4762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486400" y="4244829"/>
            <a:ext cx="1149292" cy="19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76007" y="2877424"/>
            <a:ext cx="1568741" cy="21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PCs can be plotted as well</a:t>
            </a:r>
          </a:p>
          <a:p>
            <a:r>
              <a:rPr lang="en-US" dirty="0"/>
              <a:t>These are known as Eigenfaces!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22CF-0E87-E84A-80BE-3F479D12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Principle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AB9A-C6BD-474C-A359-90EE76785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PCs tell us “latent” factors of the data</a:t>
            </a:r>
          </a:p>
          <a:p>
            <a:pPr lvl="1"/>
            <a:r>
              <a:rPr lang="en-US" dirty="0"/>
              <a:t>Each sample is a weighted average of these PCs (</a:t>
            </a:r>
            <a:r>
              <a:rPr lang="en-US" dirty="0" err="1"/>
              <a:t>eg.</a:t>
            </a:r>
            <a:r>
              <a:rPr lang="en-US" dirty="0"/>
              <a:t> eigen-faces)</a:t>
            </a:r>
          </a:p>
          <a:p>
            <a:r>
              <a:rPr lang="en-US" dirty="0"/>
              <a:t>Can use the coefficients as low-dimension features for classification</a:t>
            </a:r>
          </a:p>
          <a:p>
            <a:pPr lvl="1"/>
            <a:r>
              <a:rPr lang="en-US" dirty="0"/>
              <a:t>Early success with face recognition (using projection onto eigenfaces)</a:t>
            </a:r>
          </a:p>
          <a:p>
            <a:r>
              <a:rPr lang="en-US" dirty="0"/>
              <a:t> Can use the coefficients for compression</a:t>
            </a:r>
          </a:p>
          <a:p>
            <a:pPr lvl="1"/>
            <a:r>
              <a:rPr lang="en-US" dirty="0"/>
              <a:t>JPEG image coder: uses DCT basis at block level</a:t>
            </a:r>
          </a:p>
          <a:p>
            <a:pPr lvl="1"/>
            <a:r>
              <a:rPr lang="en-US" dirty="0"/>
              <a:t>JPEG wavelet coder: uses Wavelet basis over entire image</a:t>
            </a:r>
          </a:p>
          <a:p>
            <a:r>
              <a:rPr lang="en-US" dirty="0"/>
              <a:t> Denoising</a:t>
            </a:r>
          </a:p>
          <a:p>
            <a:pPr lvl="1"/>
            <a:r>
              <a:rPr lang="en-US" dirty="0"/>
              <a:t>Project noisy data onto the basis vectors</a:t>
            </a:r>
          </a:p>
          <a:p>
            <a:pPr lvl="1"/>
            <a:r>
              <a:rPr lang="en-US" dirty="0"/>
              <a:t>Reconstruct from low freq. basis vectors</a:t>
            </a:r>
          </a:p>
          <a:p>
            <a:r>
              <a:rPr lang="en-US" dirty="0"/>
              <a:t> Data normalization: scaled coefficients will be independent and have unit variance.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E85C3-A4B4-EF4B-B21F-73C229D8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76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Normalization:  For most data, it is essential to standardize before computing PC</a:t>
            </a:r>
          </a:p>
          <a:p>
            <a:pPr lvl="1"/>
            <a:r>
              <a:rPr lang="en-US" dirty="0"/>
              <a:t>Otherwise, components with large values dominate small ones</a:t>
            </a:r>
          </a:p>
          <a:p>
            <a:r>
              <a:rPr lang="en-US" dirty="0" err="1"/>
              <a:t>Sklearn</a:t>
            </a:r>
            <a:r>
              <a:rPr lang="en-US" dirty="0"/>
              <a:t> has built in PCA routine (will explore in lab)</a:t>
            </a:r>
          </a:p>
          <a:p>
            <a:r>
              <a:rPr lang="en-US" dirty="0"/>
              <a:t>Some texts do not subtract mean</a:t>
            </a:r>
          </a:p>
          <a:p>
            <a:pPr lvl="1"/>
            <a:r>
              <a:rPr lang="en-US" dirty="0"/>
              <a:t>Will be picked up as one of the PCs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32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 (a geometric perspective)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0059" y="3708549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55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454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4458111"/>
              </a:xfrm>
            </p:spPr>
            <p:txBody>
              <a:bodyPr/>
              <a:lstStyle/>
              <a:p>
                <a:r>
                  <a:rPr lang="en-US" dirty="0"/>
                  <a:t>For an orthonormal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Examples of Orthonormal Basis:</a:t>
                </a:r>
              </a:p>
              <a:p>
                <a:pPr lvl="1"/>
                <a:r>
                  <a:rPr lang="en-US" dirty="0"/>
                  <a:t>PCs, a data driven orthonormal basis</a:t>
                </a:r>
              </a:p>
              <a:p>
                <a:pPr lvl="1"/>
                <a:r>
                  <a:rPr lang="en-US" dirty="0"/>
                  <a:t>Discrete Fourier Transform (normalized)</a:t>
                </a:r>
              </a:p>
              <a:p>
                <a:pPr lvl="1"/>
                <a:r>
                  <a:rPr lang="en-US" dirty="0"/>
                  <a:t>Discrete Cosine Transform</a:t>
                </a:r>
              </a:p>
              <a:p>
                <a:pPr lvl="1"/>
                <a:r>
                  <a:rPr lang="en-US" dirty="0"/>
                  <a:t>Wavelet transform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4458111"/>
              </a:xfrm>
              <a:blipFill>
                <a:blip r:embed="rId2"/>
                <a:stretch>
                  <a:fillRect l="-1261" t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381A-8C89-5F42-9B64-4998DDC7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81409"/>
          </a:xfrm>
        </p:spPr>
        <p:txBody>
          <a:bodyPr>
            <a:normAutofit/>
          </a:bodyPr>
          <a:lstStyle/>
          <a:p>
            <a:r>
              <a:rPr lang="en-US" sz="2400" dirty="0"/>
              <a:t>Today we focus on the simplest </a:t>
            </a:r>
            <a:r>
              <a:rPr lang="en-US" sz="2400" dirty="0">
                <a:solidFill>
                  <a:schemeClr val="tx2"/>
                </a:solidFill>
              </a:rPr>
              <a:t>linear</a:t>
            </a:r>
            <a:r>
              <a:rPr lang="en-US" sz="2400" dirty="0"/>
              <a:t> case: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3AA13-08C3-9549-8C3F-A49E3E1948FA}"/>
              </a:ext>
            </a:extLst>
          </p:cNvPr>
          <p:cNvGrpSpPr/>
          <p:nvPr/>
        </p:nvGrpSpPr>
        <p:grpSpPr>
          <a:xfrm>
            <a:off x="2914901" y="3665091"/>
            <a:ext cx="5787865" cy="1371600"/>
            <a:chOff x="1710215" y="2781872"/>
            <a:chExt cx="5787865" cy="137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8338863-E1C2-DA4C-A07C-779DAEA21D79}"/>
                    </a:ext>
                  </a:extLst>
                </p:cNvPr>
                <p:cNvSpPr/>
                <p:nvPr/>
              </p:nvSpPr>
              <p:spPr>
                <a:xfrm>
                  <a:off x="1710215" y="3330512"/>
                  <a:ext cx="1371600" cy="27432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8338863-E1C2-DA4C-A07C-779DAEA21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215" y="3330512"/>
                  <a:ext cx="1371600" cy="2743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CB0A5C-CF62-8841-B131-C5BBF7498351}"/>
                </a:ext>
              </a:extLst>
            </p:cNvPr>
            <p:cNvSpPr txBox="1"/>
            <p:nvPr/>
          </p:nvSpPr>
          <p:spPr>
            <a:xfrm>
              <a:off x="3359452" y="3269816"/>
              <a:ext cx="290189" cy="395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04B7977-7695-834E-AB29-85254CECEB59}"/>
                    </a:ext>
                  </a:extLst>
                </p:cNvPr>
                <p:cNvSpPr/>
                <p:nvPr/>
              </p:nvSpPr>
              <p:spPr>
                <a:xfrm>
                  <a:off x="6126480" y="2781872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04B7977-7695-834E-AB29-85254CECEB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6480" y="2781872"/>
                  <a:ext cx="1371600" cy="13716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3964EC8-AB10-1348-996A-3CEE6B1D8A01}"/>
                    </a:ext>
                  </a:extLst>
                </p:cNvPr>
                <p:cNvSpPr/>
                <p:nvPr/>
              </p:nvSpPr>
              <p:spPr>
                <a:xfrm>
                  <a:off x="3927278" y="3330512"/>
                  <a:ext cx="1371600" cy="27432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3964EC8-AB10-1348-996A-3CEE6B1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78" y="3330512"/>
                  <a:ext cx="1371600" cy="2743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3C7E7D-CA0A-9D4A-88A4-7E816565CE7A}"/>
                </a:ext>
              </a:extLst>
            </p:cNvPr>
            <p:cNvSpPr txBox="1"/>
            <p:nvPr/>
          </p:nvSpPr>
          <p:spPr>
            <a:xfrm>
              <a:off x="5576515" y="3269816"/>
              <a:ext cx="272328" cy="395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0F29C-FBB5-BA41-9903-EB683C16E2B7}"/>
              </a:ext>
            </a:extLst>
          </p:cNvPr>
          <p:cNvGrpSpPr/>
          <p:nvPr/>
        </p:nvGrpSpPr>
        <p:grpSpPr>
          <a:xfrm>
            <a:off x="3069025" y="5234974"/>
            <a:ext cx="5902265" cy="369638"/>
            <a:chOff x="3116520" y="5281065"/>
            <a:chExt cx="5902265" cy="3696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2381E5-C8A5-1447-ADFE-E21EC70B3244}"/>
                </a:ext>
              </a:extLst>
            </p:cNvPr>
            <p:cNvSpPr/>
            <p:nvPr/>
          </p:nvSpPr>
          <p:spPr>
            <a:xfrm>
              <a:off x="3116520" y="5281371"/>
              <a:ext cx="859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sample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FD4725-224E-4247-86D8-E7A672AF61ED}"/>
                </a:ext>
              </a:extLst>
            </p:cNvPr>
            <p:cNvSpPr/>
            <p:nvPr/>
          </p:nvSpPr>
          <p:spPr>
            <a:xfrm>
              <a:off x="7148208" y="5281065"/>
              <a:ext cx="1870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Dictionary / bases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BB2364-A02A-1543-9D4F-B50C689D9CEA}"/>
                </a:ext>
              </a:extLst>
            </p:cNvPr>
            <p:cNvSpPr/>
            <p:nvPr/>
          </p:nvSpPr>
          <p:spPr>
            <a:xfrm>
              <a:off x="5247182" y="5281065"/>
              <a:ext cx="11701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coefficient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872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Wiberg’s</a:t>
            </a:r>
            <a:r>
              <a:rPr lang="en-US" dirty="0"/>
              <a:t>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800510"/>
          </a:xfrm>
        </p:spPr>
        <p:txBody>
          <a:bodyPr>
            <a:normAutofit/>
          </a:bodyPr>
          <a:lstStyle/>
          <a:p>
            <a:r>
              <a:rPr lang="en-US" dirty="0"/>
              <a:t>PCA with missing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2BD16-DC62-0B4E-8986-A0761B16F28E}"/>
              </a:ext>
            </a:extLst>
          </p:cNvPr>
          <p:cNvGrpSpPr/>
          <p:nvPr/>
        </p:nvGrpSpPr>
        <p:grpSpPr>
          <a:xfrm>
            <a:off x="5814260" y="1869695"/>
            <a:ext cx="4813080" cy="1363462"/>
            <a:chOff x="3282116" y="4298868"/>
            <a:chExt cx="4813080" cy="136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7BD743-D839-3D4F-BA21-19160229651A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7BD743-D839-3D4F-BA21-191602296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  <a:blipFill>
                  <a:blip r:embed="rId2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92CB79-28A2-E24F-B63B-7F8D6EA6E219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768998" cy="713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b="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92CB79-28A2-E24F-B63B-7F8D6EA6E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768998" cy="713465"/>
                </a:xfrm>
                <a:prstGeom prst="rect">
                  <a:avLst/>
                </a:prstGeom>
                <a:blipFill>
                  <a:blip r:embed="rId3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26E6149A-A9D2-F049-943F-7C7C18AA26FD}"/>
              </a:ext>
            </a:extLst>
          </p:cNvPr>
          <p:cNvSpPr/>
          <p:nvPr/>
        </p:nvSpPr>
        <p:spPr>
          <a:xfrm>
            <a:off x="7556608" y="3378059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A2E7922-7F16-3845-B6C1-76C107D1A1BE}"/>
                  </a:ext>
                </a:extLst>
              </p:cNvPr>
              <p:cNvSpPr/>
              <p:nvPr/>
            </p:nvSpPr>
            <p:spPr>
              <a:xfrm>
                <a:off x="2119460" y="2440813"/>
                <a:ext cx="1468866" cy="28931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A2E7922-7F16-3845-B6C1-76C107D1A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60" y="2440813"/>
                <a:ext cx="1468866" cy="2893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47A0E09A-C669-9747-AD5A-73AEED38DE9A}"/>
              </a:ext>
            </a:extLst>
          </p:cNvPr>
          <p:cNvSpPr/>
          <p:nvPr/>
        </p:nvSpPr>
        <p:spPr>
          <a:xfrm>
            <a:off x="2318314" y="2692232"/>
            <a:ext cx="411032" cy="265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AB80D-9765-E749-91B8-4504D45A7F6A}"/>
              </a:ext>
            </a:extLst>
          </p:cNvPr>
          <p:cNvSpPr/>
          <p:nvPr/>
        </p:nvSpPr>
        <p:spPr>
          <a:xfrm>
            <a:off x="2648377" y="3162650"/>
            <a:ext cx="411032" cy="265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5E9C8D-918A-E54E-A254-F87D99AF69A9}"/>
              </a:ext>
            </a:extLst>
          </p:cNvPr>
          <p:cNvSpPr/>
          <p:nvPr/>
        </p:nvSpPr>
        <p:spPr>
          <a:xfrm>
            <a:off x="2442861" y="4115684"/>
            <a:ext cx="411032" cy="265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4004CB-DD79-6D49-8C9E-8F09C8711768}"/>
              </a:ext>
            </a:extLst>
          </p:cNvPr>
          <p:cNvSpPr/>
          <p:nvPr/>
        </p:nvSpPr>
        <p:spPr>
          <a:xfrm>
            <a:off x="2992589" y="4807972"/>
            <a:ext cx="411032" cy="265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0DAE41-B6A9-D644-81C0-EF671A6F1183}"/>
              </a:ext>
            </a:extLst>
          </p:cNvPr>
          <p:cNvGrpSpPr/>
          <p:nvPr/>
        </p:nvGrpSpPr>
        <p:grpSpPr>
          <a:xfrm>
            <a:off x="5858342" y="3894493"/>
            <a:ext cx="4869185" cy="1695924"/>
            <a:chOff x="3282116" y="4298868"/>
            <a:chExt cx="4869185" cy="1695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51C37A8-C917-B448-BC35-AF6FB2951A0A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3402213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𝐴𝑉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51C37A8-C917-B448-BC35-AF6FB2951A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3402213" cy="5711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72904C8-62B2-4D49-8592-6E5D6119AEEC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825103" cy="1045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b="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𝑣𝑎𝑙𝑖𝑑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72904C8-62B2-4D49-8592-6E5D6119A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825103" cy="1045927"/>
                </a:xfrm>
                <a:prstGeom prst="rect">
                  <a:avLst/>
                </a:prstGeom>
                <a:blipFill>
                  <a:blip r:embed="rId6"/>
                  <a:stretch>
                    <a:fillRect b="-3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26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800510"/>
          </a:xfrm>
        </p:spPr>
        <p:txBody>
          <a:bodyPr>
            <a:normAutofit/>
          </a:bodyPr>
          <a:lstStyle/>
          <a:p>
            <a:r>
              <a:rPr lang="en-US" sz="2400" dirty="0"/>
              <a:t>PCA is known sensitive to outlier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917287-1C3F-0C4F-825C-EE09890EE9A9}"/>
              </a:ext>
            </a:extLst>
          </p:cNvPr>
          <p:cNvGrpSpPr/>
          <p:nvPr/>
        </p:nvGrpSpPr>
        <p:grpSpPr>
          <a:xfrm>
            <a:off x="1957485" y="2568450"/>
            <a:ext cx="3116374" cy="2747903"/>
            <a:chOff x="1426144" y="2654761"/>
            <a:chExt cx="3116374" cy="27479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B48A6-915D-8849-B936-5FB57695F7CA}"/>
                </a:ext>
              </a:extLst>
            </p:cNvPr>
            <p:cNvGrpSpPr/>
            <p:nvPr/>
          </p:nvGrpSpPr>
          <p:grpSpPr>
            <a:xfrm>
              <a:off x="1426144" y="2654761"/>
              <a:ext cx="3116374" cy="2747903"/>
              <a:chOff x="1097280" y="2339788"/>
              <a:chExt cx="4230323" cy="3730142"/>
            </a:xfrm>
          </p:grpSpPr>
          <p:pic>
            <p:nvPicPr>
              <p:cNvPr id="5" name="Content Placeholder 35">
                <a:extLst>
                  <a:ext uri="{FF2B5EF4-FFF2-40B4-BE49-F238E27FC236}">
                    <a16:creationId xmlns:a16="http://schemas.microsoft.com/office/drawing/2014/main" id="{DDB0E3AF-8657-964A-A14A-CF482D86E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7280" y="2339788"/>
                <a:ext cx="4202934" cy="3730142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F5F80EE-35E7-4D43-961E-42C4A8BF654F}"/>
                  </a:ext>
                </a:extLst>
              </p:cNvPr>
              <p:cNvGrpSpPr/>
              <p:nvPr/>
            </p:nvGrpSpPr>
            <p:grpSpPr>
              <a:xfrm>
                <a:off x="1691812" y="2644466"/>
                <a:ext cx="3635791" cy="2869669"/>
                <a:chOff x="2932423" y="2045164"/>
                <a:chExt cx="3635791" cy="2869669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9C964EE7-4DD6-A041-87DE-6C73D9F25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2423" y="3517833"/>
                  <a:ext cx="32963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39C93C08-6F85-F44C-A00F-9F49CB7AD7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54146" y="2120833"/>
                  <a:ext cx="0" cy="2794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BA945B6-EAF6-424C-9D43-1F015AB788B0}"/>
                    </a:ext>
                  </a:extLst>
                </p:cNvPr>
                <p:cNvSpPr txBox="1"/>
                <p:nvPr/>
              </p:nvSpPr>
              <p:spPr>
                <a:xfrm>
                  <a:off x="6284162" y="3333167"/>
                  <a:ext cx="2840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E325BB-B4BC-9A4D-81F3-D16CBCE57DFD}"/>
                    </a:ext>
                  </a:extLst>
                </p:cNvPr>
                <p:cNvSpPr txBox="1"/>
                <p:nvPr/>
              </p:nvSpPr>
              <p:spPr>
                <a:xfrm>
                  <a:off x="4184189" y="2045164"/>
                  <a:ext cx="2888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F6A9FF-D954-2D4B-A584-6D2C744C0D4A}"/>
                    </a:ext>
                  </a:extLst>
                </p:cNvPr>
                <p:cNvSpPr txBox="1"/>
                <p:nvPr/>
              </p:nvSpPr>
              <p:spPr>
                <a:xfrm>
                  <a:off x="4563090" y="3578663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</a:t>
                  </a:r>
                </a:p>
              </p:txBody>
            </p:sp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99CE78-7B88-154A-A6B7-1E7DE127C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5011" y="3091912"/>
              <a:ext cx="1098165" cy="1901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2CFE34-CD7A-854F-96FE-E9053D8CD091}"/>
                </a:ext>
              </a:extLst>
            </p:cNvPr>
            <p:cNvSpPr/>
            <p:nvPr/>
          </p:nvSpPr>
          <p:spPr>
            <a:xfrm>
              <a:off x="3187091" y="3025776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2BD16-DC62-0B4E-8986-A0761B16F28E}"/>
              </a:ext>
            </a:extLst>
          </p:cNvPr>
          <p:cNvGrpSpPr/>
          <p:nvPr/>
        </p:nvGrpSpPr>
        <p:grpSpPr>
          <a:xfrm>
            <a:off x="6216045" y="1869695"/>
            <a:ext cx="4755372" cy="1363462"/>
            <a:chOff x="3282116" y="4298868"/>
            <a:chExt cx="4755372" cy="136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7BD743-D839-3D4F-BA21-19160229651A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7BD743-D839-3D4F-BA21-191602296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  <a:blipFill>
                  <a:blip r:embed="rId3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92CB79-28A2-E24F-B63B-7F8D6EA6E219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92CB79-28A2-E24F-B63B-7F8D6EA6E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  <a:blipFill>
                  <a:blip r:embed="rId4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AD912-94BF-0744-B73E-080F24E8AA97}"/>
              </a:ext>
            </a:extLst>
          </p:cNvPr>
          <p:cNvGrpSpPr/>
          <p:nvPr/>
        </p:nvGrpSpPr>
        <p:grpSpPr>
          <a:xfrm>
            <a:off x="6216045" y="3873133"/>
            <a:ext cx="4755372" cy="1676817"/>
            <a:chOff x="3282116" y="4298868"/>
            <a:chExt cx="4755372" cy="1676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A80BA8E-507F-9E4C-B2E4-69FBEEA235C5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3647281" cy="548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</a14:m>
                  <a:r>
                    <a:rPr lang="en-US" altLang="zh-CN" sz="20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A80BA8E-507F-9E4C-B2E4-69FBEEA235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3647281" cy="548996"/>
                </a:xfrm>
                <a:prstGeom prst="rect">
                  <a:avLst/>
                </a:prstGeom>
                <a:blipFill>
                  <a:blip r:embed="rId5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64D53D5-6131-4C4A-923A-5D984EA507A3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711290" cy="10268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sz="2000" dirty="0"/>
                    <a:t>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64D53D5-6131-4C4A-923A-5D984EA507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711290" cy="1026820"/>
                </a:xfrm>
                <a:prstGeom prst="rect">
                  <a:avLst/>
                </a:prstGeom>
                <a:blipFill>
                  <a:blip r:embed="rId6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26E6149A-A9D2-F049-943F-7C7C18AA26FD}"/>
              </a:ext>
            </a:extLst>
          </p:cNvPr>
          <p:cNvSpPr/>
          <p:nvPr/>
        </p:nvSpPr>
        <p:spPr>
          <a:xfrm>
            <a:off x="7958393" y="3378059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orthonormal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456762"/>
          </a:xfrm>
        </p:spPr>
        <p:txBody>
          <a:bodyPr/>
          <a:lstStyle/>
          <a:p>
            <a:r>
              <a:rPr lang="en-US" dirty="0"/>
              <a:t>From low rank to sparsity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0D8324-1EE5-504B-8F0B-F54EB3D37F8E}"/>
              </a:ext>
            </a:extLst>
          </p:cNvPr>
          <p:cNvGrpSpPr/>
          <p:nvPr/>
        </p:nvGrpSpPr>
        <p:grpSpPr>
          <a:xfrm>
            <a:off x="2202397" y="2118145"/>
            <a:ext cx="3145458" cy="1395495"/>
            <a:chOff x="2202397" y="2118145"/>
            <a:chExt cx="3145458" cy="1395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DFD5828-9E7C-354F-A009-3635C7F009A6}"/>
                    </a:ext>
                  </a:extLst>
                </p:cNvPr>
                <p:cNvSpPr/>
                <p:nvPr/>
              </p:nvSpPr>
              <p:spPr>
                <a:xfrm>
                  <a:off x="2202397" y="2118145"/>
                  <a:ext cx="697747" cy="13954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DFD5828-9E7C-354F-A009-3635C7F00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397" y="2118145"/>
                  <a:ext cx="697747" cy="13954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AFCED-59CB-CF44-8860-59D826B01449}"/>
                </a:ext>
              </a:extLst>
            </p:cNvPr>
            <p:cNvSpPr txBox="1"/>
            <p:nvPr/>
          </p:nvSpPr>
          <p:spPr>
            <a:xfrm>
              <a:off x="3014226" y="25850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E440316-433F-0E4F-B238-D83A3A899F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0108" y="2467019"/>
                  <a:ext cx="697747" cy="697748"/>
                </a:xfrm>
                <a:prstGeom prst="rect">
                  <a:avLst/>
                </a:prstGeom>
                <a:solidFill>
                  <a:schemeClr val="bg2"/>
                </a:solidFill>
                <a:ln>
                  <a:prstDash val="sys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E440316-433F-0E4F-B238-D83A3A899F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108" y="2467019"/>
                  <a:ext cx="697747" cy="6977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FAE4EF1-0742-8048-9ACE-7BC984F63F72}"/>
                    </a:ext>
                  </a:extLst>
                </p:cNvPr>
                <p:cNvSpPr/>
                <p:nvPr/>
              </p:nvSpPr>
              <p:spPr>
                <a:xfrm>
                  <a:off x="3430795" y="2118145"/>
                  <a:ext cx="697747" cy="13954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prstDash val="sysDot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FAE4EF1-0742-8048-9ACE-7BC984F63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795" y="2118145"/>
                  <a:ext cx="697747" cy="13954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20DD39-8281-0F4A-ABA6-A3DAAD7E8321}"/>
                </a:ext>
              </a:extLst>
            </p:cNvPr>
            <p:cNvSpPr txBox="1"/>
            <p:nvPr/>
          </p:nvSpPr>
          <p:spPr>
            <a:xfrm>
              <a:off x="4229987" y="2646614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D4BB1E1-6F3C-9740-AB50-F2838E2541E0}"/>
                    </a:ext>
                  </a:extLst>
                </p:cNvPr>
                <p:cNvSpPr/>
                <p:nvPr/>
              </p:nvSpPr>
              <p:spPr>
                <a:xfrm>
                  <a:off x="3430795" y="2118145"/>
                  <a:ext cx="436484" cy="13954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D4BB1E1-6F3C-9740-AB50-F2838E254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795" y="2118145"/>
                  <a:ext cx="436484" cy="13954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F903777-443F-6A4F-847A-1A51B07997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0108" y="2467019"/>
                  <a:ext cx="697747" cy="44952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F903777-443F-6A4F-847A-1A51B07997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108" y="2467019"/>
                  <a:ext cx="697747" cy="4495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4846AB-40CF-BA4F-B068-173BAFFCF8DD}"/>
              </a:ext>
            </a:extLst>
          </p:cNvPr>
          <p:cNvGrpSpPr/>
          <p:nvPr/>
        </p:nvGrpSpPr>
        <p:grpSpPr>
          <a:xfrm>
            <a:off x="2206939" y="4182865"/>
            <a:ext cx="3145458" cy="1395495"/>
            <a:chOff x="2206939" y="4182865"/>
            <a:chExt cx="3145458" cy="1395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BD628E8-F670-4243-A239-B2A87FA69315}"/>
                    </a:ext>
                  </a:extLst>
                </p:cNvPr>
                <p:cNvSpPr/>
                <p:nvPr/>
              </p:nvSpPr>
              <p:spPr>
                <a:xfrm>
                  <a:off x="2206939" y="4182865"/>
                  <a:ext cx="697747" cy="13954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BD628E8-F670-4243-A239-B2A87FA69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939" y="4182865"/>
                  <a:ext cx="697747" cy="13954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6367BA-1214-7F45-9B43-4E472B3ECC6C}"/>
                </a:ext>
              </a:extLst>
            </p:cNvPr>
            <p:cNvSpPr txBox="1"/>
            <p:nvPr/>
          </p:nvSpPr>
          <p:spPr>
            <a:xfrm>
              <a:off x="3018768" y="464977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C00AF49-085E-D548-B2FB-102B2710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4650" y="4531739"/>
                  <a:ext cx="697747" cy="697748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C00AF49-085E-D548-B2FB-102B271041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650" y="4531739"/>
                  <a:ext cx="697747" cy="6977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4DE1D5E-81DF-D94A-8F6C-70CE76351216}"/>
                    </a:ext>
                  </a:extLst>
                </p:cNvPr>
                <p:cNvSpPr/>
                <p:nvPr/>
              </p:nvSpPr>
              <p:spPr>
                <a:xfrm>
                  <a:off x="3435337" y="4182865"/>
                  <a:ext cx="697747" cy="13954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prstDash val="sysDot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4DE1D5E-81DF-D94A-8F6C-70CE76351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337" y="4182865"/>
                  <a:ext cx="697747" cy="13954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E1A8D0-A515-324C-A981-93D0F0A51E3D}"/>
                </a:ext>
              </a:extLst>
            </p:cNvPr>
            <p:cNvSpPr txBox="1"/>
            <p:nvPr/>
          </p:nvSpPr>
          <p:spPr>
            <a:xfrm>
              <a:off x="4234529" y="4711334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05557B4-9C88-194F-82AA-3432762151C0}"/>
                    </a:ext>
                  </a:extLst>
                </p:cNvPr>
                <p:cNvSpPr/>
                <p:nvPr/>
              </p:nvSpPr>
              <p:spPr>
                <a:xfrm>
                  <a:off x="3613675" y="4548625"/>
                  <a:ext cx="445568" cy="5065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05557B4-9C88-194F-82AA-3432762151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3675" y="4548625"/>
                  <a:ext cx="445568" cy="5065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900927-4847-794A-9993-6E09673857EC}"/>
                </a:ext>
              </a:extLst>
            </p:cNvPr>
            <p:cNvSpPr/>
            <p:nvPr/>
          </p:nvSpPr>
          <p:spPr>
            <a:xfrm>
              <a:off x="3430795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E5E973-208D-4B4F-A379-06A9B6C085F7}"/>
                </a:ext>
              </a:extLst>
            </p:cNvPr>
            <p:cNvSpPr/>
            <p:nvPr/>
          </p:nvSpPr>
          <p:spPr>
            <a:xfrm>
              <a:off x="3613675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75AB12-EA07-FF48-B88E-30CC67C21BCC}"/>
                </a:ext>
              </a:extLst>
            </p:cNvPr>
            <p:cNvSpPr/>
            <p:nvPr/>
          </p:nvSpPr>
          <p:spPr>
            <a:xfrm>
              <a:off x="3940959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19A8F1-FBB4-214E-9442-A1D1B5CE94DA}"/>
                </a:ext>
              </a:extLst>
            </p:cNvPr>
            <p:cNvSpPr/>
            <p:nvPr/>
          </p:nvSpPr>
          <p:spPr>
            <a:xfrm>
              <a:off x="3613675" y="436574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E9ED0-507C-CA4C-9DD9-76CF32030BA4}"/>
                </a:ext>
              </a:extLst>
            </p:cNvPr>
            <p:cNvSpPr/>
            <p:nvPr/>
          </p:nvSpPr>
          <p:spPr>
            <a:xfrm>
              <a:off x="3807520" y="436574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916D36-208D-0841-BA13-D20736FCD0C7}"/>
                </a:ext>
              </a:extLst>
            </p:cNvPr>
            <p:cNvSpPr/>
            <p:nvPr/>
          </p:nvSpPr>
          <p:spPr>
            <a:xfrm>
              <a:off x="3876363" y="505522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15C463-138F-0B4A-A284-B042153EF7E1}"/>
                </a:ext>
              </a:extLst>
            </p:cNvPr>
            <p:cNvSpPr/>
            <p:nvPr/>
          </p:nvSpPr>
          <p:spPr>
            <a:xfrm>
              <a:off x="3549839" y="505522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52CFC9-D363-ED47-9CB2-09EAA93BD7D0}"/>
                </a:ext>
              </a:extLst>
            </p:cNvPr>
            <p:cNvSpPr/>
            <p:nvPr/>
          </p:nvSpPr>
          <p:spPr>
            <a:xfrm>
              <a:off x="3732719" y="523810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81ADDC-1E45-9140-991D-CE61B1E1DCFF}"/>
                </a:ext>
              </a:extLst>
            </p:cNvPr>
            <p:cNvSpPr/>
            <p:nvPr/>
          </p:nvSpPr>
          <p:spPr>
            <a:xfrm>
              <a:off x="3920020" y="523810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61D095-2298-AB46-A515-6F7064903E37}"/>
                </a:ext>
              </a:extLst>
            </p:cNvPr>
            <p:cNvSpPr/>
            <p:nvPr/>
          </p:nvSpPr>
          <p:spPr>
            <a:xfrm>
              <a:off x="3448394" y="5420979"/>
              <a:ext cx="182880" cy="14561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A720E6-43DA-8E4D-AEE2-F7E1A280C992}"/>
                </a:ext>
              </a:extLst>
            </p:cNvPr>
            <p:cNvSpPr/>
            <p:nvPr/>
          </p:nvSpPr>
          <p:spPr>
            <a:xfrm>
              <a:off x="3935112" y="5420979"/>
              <a:ext cx="182880" cy="1456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8A0FBA-2DB1-214A-AC2D-C4B8CAB913D4}"/>
                </a:ext>
              </a:extLst>
            </p:cNvPr>
            <p:cNvSpPr/>
            <p:nvPr/>
          </p:nvSpPr>
          <p:spPr>
            <a:xfrm>
              <a:off x="3692002" y="5420979"/>
              <a:ext cx="182880" cy="1456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Down Arrow 36">
            <a:extLst>
              <a:ext uri="{FF2B5EF4-FFF2-40B4-BE49-F238E27FC236}">
                <a16:creationId xmlns:a16="http://schemas.microsoft.com/office/drawing/2014/main" id="{469C6A09-C921-0447-8496-960FF2E5A9D6}"/>
              </a:ext>
            </a:extLst>
          </p:cNvPr>
          <p:cNvSpPr/>
          <p:nvPr/>
        </p:nvSpPr>
        <p:spPr>
          <a:xfrm>
            <a:off x="3617226" y="3670189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A9D33D-537A-0B41-9EF6-6BCCD485A3DF}"/>
              </a:ext>
            </a:extLst>
          </p:cNvPr>
          <p:cNvGrpSpPr/>
          <p:nvPr/>
        </p:nvGrpSpPr>
        <p:grpSpPr>
          <a:xfrm>
            <a:off x="6216045" y="2030336"/>
            <a:ext cx="4755372" cy="1363462"/>
            <a:chOff x="3282116" y="4298868"/>
            <a:chExt cx="4755372" cy="136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D2C1ED6-2BF1-9F4A-BF8C-F45E74E10C56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D2C1ED6-2BF1-9F4A-BF8C-F45E74E10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  <a:blipFill>
                  <a:blip r:embed="rId11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C3B16F5-DC97-7841-8AE6-5F0EAD3A7487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C3B16F5-DC97-7841-8AE6-5F0EAD3A7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  <a:blipFill>
                  <a:blip r:embed="rId12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7D1188-4020-424D-A3E9-78E5B7539899}"/>
              </a:ext>
            </a:extLst>
          </p:cNvPr>
          <p:cNvGrpSpPr/>
          <p:nvPr/>
        </p:nvGrpSpPr>
        <p:grpSpPr>
          <a:xfrm>
            <a:off x="6216045" y="4033774"/>
            <a:ext cx="4008116" cy="1363462"/>
            <a:chOff x="3282116" y="4298868"/>
            <a:chExt cx="4008116" cy="136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3913EB1-A6A0-E344-971F-08899C8E31EF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3836563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</a14:m>
                  <a:r>
                    <a:rPr lang="en-US" altLang="zh-CN" sz="20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3913EB1-A6A0-E344-971F-08899C8E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3836563" cy="5711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24FCCD0-9CD2-7B44-B351-3DCE9D8EE89E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3964034" cy="713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24FCCD0-9CD2-7B44-B351-3DCE9D8E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3964034" cy="7134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Down Arrow 43">
            <a:extLst>
              <a:ext uri="{FF2B5EF4-FFF2-40B4-BE49-F238E27FC236}">
                <a16:creationId xmlns:a16="http://schemas.microsoft.com/office/drawing/2014/main" id="{24232978-F4A8-7B42-B4F8-EC839967E6E0}"/>
              </a:ext>
            </a:extLst>
          </p:cNvPr>
          <p:cNvSpPr/>
          <p:nvPr/>
        </p:nvSpPr>
        <p:spPr>
          <a:xfrm>
            <a:off x="7958393" y="3538700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More parsimonious representation with redundant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C1986A-45CC-014A-B625-B0C263F1F417}"/>
              </a:ext>
            </a:extLst>
          </p:cNvPr>
          <p:cNvGrpSpPr/>
          <p:nvPr/>
        </p:nvGrpSpPr>
        <p:grpSpPr>
          <a:xfrm>
            <a:off x="2202397" y="2118145"/>
            <a:ext cx="3145458" cy="1395495"/>
            <a:chOff x="2202397" y="2118145"/>
            <a:chExt cx="3145458" cy="1395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8617D2-D6AB-8445-8923-CA7CAC3615F3}"/>
                    </a:ext>
                  </a:extLst>
                </p:cNvPr>
                <p:cNvSpPr/>
                <p:nvPr/>
              </p:nvSpPr>
              <p:spPr>
                <a:xfrm>
                  <a:off x="2202397" y="2118145"/>
                  <a:ext cx="697747" cy="13954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8617D2-D6AB-8445-8923-CA7CAC361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397" y="2118145"/>
                  <a:ext cx="697747" cy="13954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CD939F-9813-F84A-8D64-34ADCF66E9F9}"/>
                </a:ext>
              </a:extLst>
            </p:cNvPr>
            <p:cNvSpPr txBox="1"/>
            <p:nvPr/>
          </p:nvSpPr>
          <p:spPr>
            <a:xfrm>
              <a:off x="3014226" y="25850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1EC2A70-CF3B-1746-973C-B056B1A0B9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0108" y="2467019"/>
                  <a:ext cx="697747" cy="697748"/>
                </a:xfrm>
                <a:prstGeom prst="rect">
                  <a:avLst/>
                </a:prstGeom>
                <a:solidFill>
                  <a:schemeClr val="bg2"/>
                </a:solidFill>
                <a:ln>
                  <a:prstDash val="sys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1EC2A70-CF3B-1746-973C-B056B1A0B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108" y="2467019"/>
                  <a:ext cx="697747" cy="6977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D83474A-1ADC-0B4D-BDA4-965B4E9751E6}"/>
                    </a:ext>
                  </a:extLst>
                </p:cNvPr>
                <p:cNvSpPr/>
                <p:nvPr/>
              </p:nvSpPr>
              <p:spPr>
                <a:xfrm>
                  <a:off x="3430795" y="2118145"/>
                  <a:ext cx="697747" cy="13954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prstDash val="sysDot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D83474A-1ADC-0B4D-BDA4-965B4E975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795" y="2118145"/>
                  <a:ext cx="697747" cy="13954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E3B6B2-7D99-2F48-9A54-DDD7E7530E84}"/>
                </a:ext>
              </a:extLst>
            </p:cNvPr>
            <p:cNvSpPr txBox="1"/>
            <p:nvPr/>
          </p:nvSpPr>
          <p:spPr>
            <a:xfrm>
              <a:off x="4229987" y="2646614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95499A7-A126-A24D-9AA8-68B29EDBF099}"/>
                    </a:ext>
                  </a:extLst>
                </p:cNvPr>
                <p:cNvSpPr/>
                <p:nvPr/>
              </p:nvSpPr>
              <p:spPr>
                <a:xfrm>
                  <a:off x="3430795" y="2118145"/>
                  <a:ext cx="436484" cy="13954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95499A7-A126-A24D-9AA8-68B29EDBF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795" y="2118145"/>
                  <a:ext cx="436484" cy="13954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859FA89-F505-324F-9751-7AC1C0E9EF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0108" y="2467019"/>
                  <a:ext cx="697747" cy="44952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859FA89-F505-324F-9751-7AC1C0E9EF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108" y="2467019"/>
                  <a:ext cx="697747" cy="4495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E9FDB-1800-344A-B8C1-3401D7F93A12}"/>
              </a:ext>
            </a:extLst>
          </p:cNvPr>
          <p:cNvGrpSpPr/>
          <p:nvPr/>
        </p:nvGrpSpPr>
        <p:grpSpPr>
          <a:xfrm>
            <a:off x="2026069" y="4213009"/>
            <a:ext cx="3372674" cy="1395495"/>
            <a:chOff x="2206939" y="4182865"/>
            <a:chExt cx="3372674" cy="1395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A4E1DFB-E836-1046-AB47-E462C9EEB00B}"/>
                    </a:ext>
                  </a:extLst>
                </p:cNvPr>
                <p:cNvSpPr/>
                <p:nvPr/>
              </p:nvSpPr>
              <p:spPr>
                <a:xfrm>
                  <a:off x="2206939" y="4182865"/>
                  <a:ext cx="697747" cy="13954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A4E1DFB-E836-1046-AB47-E462C9EEB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939" y="4182865"/>
                  <a:ext cx="697747" cy="13954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43100-59A6-544D-8875-F326D02065C3}"/>
                </a:ext>
              </a:extLst>
            </p:cNvPr>
            <p:cNvSpPr txBox="1"/>
            <p:nvPr/>
          </p:nvSpPr>
          <p:spPr>
            <a:xfrm>
              <a:off x="3018768" y="464977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6BFA1D1-9DDF-FA40-8E31-ECE2BD8C7A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81866" y="4369419"/>
                  <a:ext cx="697747" cy="105156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6BFA1D1-9DDF-FA40-8E31-ECE2BD8C7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866" y="4369419"/>
                  <a:ext cx="697747" cy="10515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BA96E43-8812-D34F-9B23-8D4C8A6B51B1}"/>
                    </a:ext>
                  </a:extLst>
                </p:cNvPr>
                <p:cNvSpPr/>
                <p:nvPr/>
              </p:nvSpPr>
              <p:spPr>
                <a:xfrm>
                  <a:off x="3435337" y="4182865"/>
                  <a:ext cx="1051739" cy="13954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prstDash val="sysDot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BA96E43-8812-D34F-9B23-8D4C8A6B5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337" y="4182865"/>
                  <a:ext cx="1051739" cy="13954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6265C4-0993-6048-BADD-68A33FD70823}"/>
                </a:ext>
              </a:extLst>
            </p:cNvPr>
            <p:cNvSpPr txBox="1"/>
            <p:nvPr/>
          </p:nvSpPr>
          <p:spPr>
            <a:xfrm>
              <a:off x="4525926" y="4680556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D2FB7E3-4CB6-6642-AC4A-68A03EBAF74F}"/>
                    </a:ext>
                  </a:extLst>
                </p:cNvPr>
                <p:cNvSpPr/>
                <p:nvPr/>
              </p:nvSpPr>
              <p:spPr>
                <a:xfrm>
                  <a:off x="3791903" y="4548625"/>
                  <a:ext cx="445568" cy="5065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D2FB7E3-4CB6-6642-AC4A-68A03EBAF7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903" y="4548625"/>
                  <a:ext cx="445568" cy="5065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2233D9-D845-2742-8346-2D2C6FE32614}"/>
                </a:ext>
              </a:extLst>
            </p:cNvPr>
            <p:cNvSpPr/>
            <p:nvPr/>
          </p:nvSpPr>
          <p:spPr>
            <a:xfrm>
              <a:off x="3430795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A3E54E-4435-4A43-B066-32FC6193E25F}"/>
                </a:ext>
              </a:extLst>
            </p:cNvPr>
            <p:cNvSpPr/>
            <p:nvPr/>
          </p:nvSpPr>
          <p:spPr>
            <a:xfrm>
              <a:off x="3613675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94A3B8-E16E-7243-BD4C-D1D873D18E94}"/>
                </a:ext>
              </a:extLst>
            </p:cNvPr>
            <p:cNvSpPr/>
            <p:nvPr/>
          </p:nvSpPr>
          <p:spPr>
            <a:xfrm>
              <a:off x="4297405" y="418286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F0E2D1-BF28-FC4C-AFC5-4D1B61342913}"/>
                </a:ext>
              </a:extLst>
            </p:cNvPr>
            <p:cNvSpPr/>
            <p:nvPr/>
          </p:nvSpPr>
          <p:spPr>
            <a:xfrm>
              <a:off x="3613675" y="4365745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5CEEB6-C62A-C74A-80AB-E97C488A21E6}"/>
                </a:ext>
              </a:extLst>
            </p:cNvPr>
            <p:cNvSpPr/>
            <p:nvPr/>
          </p:nvSpPr>
          <p:spPr>
            <a:xfrm>
              <a:off x="4102262" y="4369393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A5A5D4-BE6D-0944-94F4-9D8B231FB4D2}"/>
                </a:ext>
              </a:extLst>
            </p:cNvPr>
            <p:cNvSpPr/>
            <p:nvPr/>
          </p:nvSpPr>
          <p:spPr>
            <a:xfrm>
              <a:off x="3930606" y="505522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164E68-AA50-CA4D-B6DE-7646E6E9E4D3}"/>
                </a:ext>
              </a:extLst>
            </p:cNvPr>
            <p:cNvSpPr/>
            <p:nvPr/>
          </p:nvSpPr>
          <p:spPr>
            <a:xfrm>
              <a:off x="3549839" y="505522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A93737-75B5-2943-AB08-8AAAD6FA931A}"/>
                </a:ext>
              </a:extLst>
            </p:cNvPr>
            <p:cNvSpPr/>
            <p:nvPr/>
          </p:nvSpPr>
          <p:spPr>
            <a:xfrm>
              <a:off x="3732719" y="523810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428569-9106-9D41-9E1B-9FD52812E390}"/>
                </a:ext>
              </a:extLst>
            </p:cNvPr>
            <p:cNvSpPr/>
            <p:nvPr/>
          </p:nvSpPr>
          <p:spPr>
            <a:xfrm>
              <a:off x="4136992" y="5238100"/>
              <a:ext cx="182880" cy="1828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1DA394-D3B2-E849-B6F7-421590409664}"/>
                </a:ext>
              </a:extLst>
            </p:cNvPr>
            <p:cNvSpPr/>
            <p:nvPr/>
          </p:nvSpPr>
          <p:spPr>
            <a:xfrm>
              <a:off x="3448394" y="5420979"/>
              <a:ext cx="182880" cy="14561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B18365-F5E8-BA4A-86C2-0909FFD84407}"/>
                </a:ext>
              </a:extLst>
            </p:cNvPr>
            <p:cNvSpPr/>
            <p:nvPr/>
          </p:nvSpPr>
          <p:spPr>
            <a:xfrm>
              <a:off x="3935112" y="5420979"/>
              <a:ext cx="182880" cy="1456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B365D9-BE95-EC46-9C53-562EAC524985}"/>
                </a:ext>
              </a:extLst>
            </p:cNvPr>
            <p:cNvSpPr/>
            <p:nvPr/>
          </p:nvSpPr>
          <p:spPr>
            <a:xfrm>
              <a:off x="3692002" y="5420979"/>
              <a:ext cx="182880" cy="1456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B38D0025-BD03-364F-9F0E-9376EE9D8302}"/>
              </a:ext>
            </a:extLst>
          </p:cNvPr>
          <p:cNvSpPr/>
          <p:nvPr/>
        </p:nvSpPr>
        <p:spPr>
          <a:xfrm>
            <a:off x="3617226" y="3670189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51AF82-7239-BD48-85F0-1D171ABB14F4}"/>
              </a:ext>
            </a:extLst>
          </p:cNvPr>
          <p:cNvGrpSpPr/>
          <p:nvPr/>
        </p:nvGrpSpPr>
        <p:grpSpPr>
          <a:xfrm>
            <a:off x="6213958" y="2159296"/>
            <a:ext cx="4755372" cy="1363462"/>
            <a:chOff x="3282116" y="4298868"/>
            <a:chExt cx="4755372" cy="136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661FC4A-B578-2343-B4AB-02EBF5008125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661FC4A-B578-2343-B4AB-02EBF50081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  <a:blipFill>
                  <a:blip r:embed="rId11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2750F56-3F89-644A-8E70-AA35DF12C1D1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0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2750F56-3F89-644A-8E70-AA35DF12C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4711290" cy="713465"/>
                </a:xfrm>
                <a:prstGeom prst="rect">
                  <a:avLst/>
                </a:prstGeom>
                <a:blipFill>
                  <a:blip r:embed="rId12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23B64C-4614-D341-B03C-926E0F9F3EC2}"/>
              </a:ext>
            </a:extLst>
          </p:cNvPr>
          <p:cNvGrpSpPr/>
          <p:nvPr/>
        </p:nvGrpSpPr>
        <p:grpSpPr>
          <a:xfrm>
            <a:off x="6213958" y="4162734"/>
            <a:ext cx="5098992" cy="1055685"/>
            <a:chOff x="3282116" y="4298868"/>
            <a:chExt cx="5098992" cy="1055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83F400C-38DC-CE4D-A500-B23D9BE22933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83F400C-38DC-CE4D-A500-B23D9BE229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2707215" cy="5711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BA136D-40FA-C646-9486-C98E13DB52C8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5054910" cy="4056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oMath>
                    </m:oMathPara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BA136D-40FA-C646-9486-C98E13DB5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5054910" cy="405688"/>
                </a:xfrm>
                <a:prstGeom prst="rect">
                  <a:avLst/>
                </a:prstGeom>
                <a:blipFill>
                  <a:blip r:embed="rId14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Down Arrow 38">
            <a:extLst>
              <a:ext uri="{FF2B5EF4-FFF2-40B4-BE49-F238E27FC236}">
                <a16:creationId xmlns:a16="http://schemas.microsoft.com/office/drawing/2014/main" id="{480A58C8-F05D-5D4E-BBE6-108A50A396AF}"/>
              </a:ext>
            </a:extLst>
          </p:cNvPr>
          <p:cNvSpPr/>
          <p:nvPr/>
        </p:nvSpPr>
        <p:spPr>
          <a:xfrm>
            <a:off x="7956306" y="3667660"/>
            <a:ext cx="190294" cy="35612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10616499" cy="1650623"/>
          </a:xfrm>
        </p:spPr>
        <p:txBody>
          <a:bodyPr>
            <a:noAutofit/>
          </a:bodyPr>
          <a:lstStyle/>
          <a:p>
            <a:r>
              <a:rPr lang="en-US" sz="2200" dirty="0"/>
              <a:t>Projects to the most discriminative direction</a:t>
            </a:r>
          </a:p>
          <a:p>
            <a:r>
              <a:rPr lang="en-US" sz="2200" dirty="0"/>
              <a:t>Supervised learning with labels</a:t>
            </a:r>
          </a:p>
          <a:p>
            <a:r>
              <a:rPr lang="en-US" sz="2200" dirty="0"/>
              <a:t>Simultaneously maximizing between classes variance and minimizing within class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ED8D4-924C-1241-B9A0-8149E588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43" y="3099478"/>
            <a:ext cx="6919733" cy="27034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975EC-4C62-8542-A9F9-2941B47CDC05}"/>
              </a:ext>
            </a:extLst>
          </p:cNvPr>
          <p:cNvSpPr/>
          <p:nvPr/>
        </p:nvSpPr>
        <p:spPr>
          <a:xfrm>
            <a:off x="3718128" y="5750799"/>
            <a:ext cx="4816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*figure from Bishop, 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73854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10616499" cy="1650623"/>
          </a:xfrm>
        </p:spPr>
        <p:txBody>
          <a:bodyPr>
            <a:noAutofit/>
          </a:bodyPr>
          <a:lstStyle/>
          <a:p>
            <a:r>
              <a:rPr lang="en-US" sz="2200" dirty="0"/>
              <a:t>Projects to the most discriminative direction</a:t>
            </a:r>
          </a:p>
          <a:p>
            <a:r>
              <a:rPr lang="en-US" sz="2200" dirty="0"/>
              <a:t>Supervised learning with labels</a:t>
            </a:r>
          </a:p>
          <a:p>
            <a:r>
              <a:rPr lang="en-US" sz="2200" dirty="0"/>
              <a:t>Simultaneously maximizing between classes variance and minimizing within class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975EC-4C62-8542-A9F9-2941B47CDC05}"/>
              </a:ext>
            </a:extLst>
          </p:cNvPr>
          <p:cNvSpPr/>
          <p:nvPr/>
        </p:nvSpPr>
        <p:spPr>
          <a:xfrm>
            <a:off x="5054837" y="5789471"/>
            <a:ext cx="2701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*figure from http://</a:t>
            </a:r>
            <a:r>
              <a:rPr lang="en-US" sz="1400" dirty="0" err="1"/>
              <a:t>scikit-learn.org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A60B2-1B16-7D46-A967-973958BA1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07" y="3070338"/>
            <a:ext cx="3525345" cy="2644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17326-EDB8-8941-9C5F-2E44AAC1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87" y="3070338"/>
            <a:ext cx="3525345" cy="26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5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84E-E6AD-9146-988C-777095A2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B61-05E6-E84C-A562-0566649C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10616499" cy="1650623"/>
          </a:xfrm>
        </p:spPr>
        <p:txBody>
          <a:bodyPr>
            <a:noAutofit/>
          </a:bodyPr>
          <a:lstStyle/>
          <a:p>
            <a:r>
              <a:rPr lang="en-US" sz="2200" dirty="0"/>
              <a:t>Projects to the most discriminative direction</a:t>
            </a:r>
          </a:p>
          <a:p>
            <a:r>
              <a:rPr lang="en-US" sz="2200" dirty="0"/>
              <a:t>Supervised learning with labels</a:t>
            </a:r>
          </a:p>
          <a:p>
            <a:r>
              <a:rPr lang="en-US" sz="2200" dirty="0"/>
              <a:t>Simultaneously maximizing between classes variance and minimizing within class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F8EB-B650-F44B-8440-9B61DCD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975EC-4C62-8542-A9F9-2941B47CDC05}"/>
              </a:ext>
            </a:extLst>
          </p:cNvPr>
          <p:cNvSpPr/>
          <p:nvPr/>
        </p:nvSpPr>
        <p:spPr>
          <a:xfrm>
            <a:off x="5054837" y="5789471"/>
            <a:ext cx="2701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*figure from http://</a:t>
            </a:r>
            <a:r>
              <a:rPr lang="en-US" sz="1400" dirty="0" err="1"/>
              <a:t>scikit-learn.org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92403D-9FF2-C641-8010-C13592DD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6" y="2963957"/>
            <a:ext cx="36576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35E6B9-2F6A-434F-9290-32D64B95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17" y="2963957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04C82-0B03-344E-8F88-D099E723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58" y="2963957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7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C83A6-AF28-C547-9386-BFF32075447A}"/>
              </a:ext>
            </a:extLst>
          </p:cNvPr>
          <p:cNvSpPr txBox="1"/>
          <p:nvPr/>
        </p:nvSpPr>
        <p:spPr>
          <a:xfrm>
            <a:off x="1439831" y="3173506"/>
            <a:ext cx="346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Autoencoder for image completion</a:t>
            </a:r>
          </a:p>
        </p:txBody>
      </p:sp>
    </p:spTree>
    <p:extLst>
      <p:ext uri="{BB962C8B-B14F-4D97-AF65-F5344CB8AC3E}">
        <p14:creationId xmlns:p14="http://schemas.microsoft.com/office/powerpoint/2010/main" val="2705147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72403"/>
          </a:xfrm>
        </p:spPr>
        <p:txBody>
          <a:bodyPr/>
          <a:lstStyle/>
          <a:p>
            <a:r>
              <a:rPr lang="en-US" dirty="0"/>
              <a:t>MNIST in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embedding-mnist">
            <a:hlinkClick r:id="" action="ppaction://media"/>
            <a:extLst>
              <a:ext uri="{FF2B5EF4-FFF2-40B4-BE49-F238E27FC236}">
                <a16:creationId xmlns:a16="http://schemas.microsoft.com/office/drawing/2014/main" id="{A3378B50-5153-154B-AF3A-A64EC80CA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5610" y="2011680"/>
            <a:ext cx="6921740" cy="3536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1CE5BA-F739-CB46-AC89-517944E51B46}"/>
              </a:ext>
            </a:extLst>
          </p:cNvPr>
          <p:cNvSpPr/>
          <p:nvPr/>
        </p:nvSpPr>
        <p:spPr>
          <a:xfrm>
            <a:off x="4577525" y="5714346"/>
            <a:ext cx="27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*figure from https:// </a:t>
            </a:r>
            <a:r>
              <a:rPr lang="en-US" sz="1400" dirty="0" err="1"/>
              <a:t>tensorflow.org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92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381A-8C89-5F42-9B64-4998DDC7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81409"/>
          </a:xfrm>
        </p:spPr>
        <p:txBody>
          <a:bodyPr>
            <a:normAutofit/>
          </a:bodyPr>
          <a:lstStyle/>
          <a:p>
            <a:r>
              <a:rPr lang="en-US" sz="2400" dirty="0"/>
              <a:t>Today we focus on the simplest </a:t>
            </a:r>
            <a:r>
              <a:rPr lang="en-US" sz="2400" dirty="0">
                <a:solidFill>
                  <a:schemeClr val="tx2"/>
                </a:solidFill>
              </a:rPr>
              <a:t>linear</a:t>
            </a:r>
            <a:r>
              <a:rPr lang="en-US" sz="2400" dirty="0"/>
              <a:t> case: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338863-E1C2-DA4C-A07C-779DAEA21D79}"/>
                  </a:ext>
                </a:extLst>
              </p:cNvPr>
              <p:cNvSpPr/>
              <p:nvPr/>
            </p:nvSpPr>
            <p:spPr>
              <a:xfrm>
                <a:off x="2914901" y="4213731"/>
                <a:ext cx="1371600" cy="274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338863-E1C2-DA4C-A07C-779DAEA21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901" y="4213731"/>
                <a:ext cx="1371600" cy="274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7CB0A5C-CF62-8841-B131-C5BBF7498351}"/>
              </a:ext>
            </a:extLst>
          </p:cNvPr>
          <p:cNvSpPr txBox="1"/>
          <p:nvPr/>
        </p:nvSpPr>
        <p:spPr>
          <a:xfrm>
            <a:off x="4564138" y="4153035"/>
            <a:ext cx="290189" cy="395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C7E7D-CA0A-9D4A-88A4-7E816565CE7A}"/>
              </a:ext>
            </a:extLst>
          </p:cNvPr>
          <p:cNvSpPr txBox="1"/>
          <p:nvPr/>
        </p:nvSpPr>
        <p:spPr>
          <a:xfrm>
            <a:off x="6781201" y="4153035"/>
            <a:ext cx="272328" cy="395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C5B41E5-6945-F749-8775-6049ACE82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7467772"/>
                  </p:ext>
                </p:extLst>
              </p:nvPr>
            </p:nvGraphicFramePr>
            <p:xfrm>
              <a:off x="5183225" y="4168011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C5B41E5-6945-F749-8775-6049ACE82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7467772"/>
                  </p:ext>
                </p:extLst>
              </p:nvPr>
            </p:nvGraphicFramePr>
            <p:xfrm>
              <a:off x="5183225" y="4168011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04" t="-3448" r="-30740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96429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407" t="-3448" r="-103704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407" t="-3448" r="-3704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074BDD5-5953-9040-86B0-54D5A35BB9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727911"/>
                  </p:ext>
                </p:extLst>
              </p:nvPr>
            </p:nvGraphicFramePr>
            <p:xfrm>
              <a:off x="7279905" y="3632804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074BDD5-5953-9040-86B0-54D5A35BB9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727911"/>
                  </p:ext>
                </p:extLst>
              </p:nvPr>
            </p:nvGraphicFramePr>
            <p:xfrm>
              <a:off x="7279905" y="3632804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17" t="-344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17" t="-10344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17" t="-20344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17" t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09BE19E-4073-1845-B1C1-550E091B87DE}"/>
              </a:ext>
            </a:extLst>
          </p:cNvPr>
          <p:cNvGrpSpPr/>
          <p:nvPr/>
        </p:nvGrpSpPr>
        <p:grpSpPr>
          <a:xfrm>
            <a:off x="3069025" y="5234974"/>
            <a:ext cx="5786515" cy="369638"/>
            <a:chOff x="3116520" y="5281065"/>
            <a:chExt cx="5786515" cy="3696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2DC179-DDED-3B45-8A36-4DC233C2F19A}"/>
                </a:ext>
              </a:extLst>
            </p:cNvPr>
            <p:cNvSpPr/>
            <p:nvPr/>
          </p:nvSpPr>
          <p:spPr>
            <a:xfrm>
              <a:off x="3116520" y="5281371"/>
              <a:ext cx="859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sample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6D0357-1C6B-274F-BB3E-679D324296C0}"/>
                </a:ext>
              </a:extLst>
            </p:cNvPr>
            <p:cNvSpPr/>
            <p:nvPr/>
          </p:nvSpPr>
          <p:spPr>
            <a:xfrm>
              <a:off x="7032458" y="5281065"/>
              <a:ext cx="1870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Dictionary / bases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12682B-B46F-9343-A870-CC06739145C8}"/>
                </a:ext>
              </a:extLst>
            </p:cNvPr>
            <p:cNvSpPr/>
            <p:nvPr/>
          </p:nvSpPr>
          <p:spPr>
            <a:xfrm>
              <a:off x="5247182" y="5281065"/>
              <a:ext cx="11701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coefficient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6A85B5-68B0-3749-9849-BE57E08CE880}"/>
                  </a:ext>
                </a:extLst>
              </p:cNvPr>
              <p:cNvSpPr/>
              <p:nvPr/>
            </p:nvSpPr>
            <p:spPr>
              <a:xfrm>
                <a:off x="4845600" y="2687264"/>
                <a:ext cx="203222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6A85B5-68B0-3749-9849-BE57E08CE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600" y="2687264"/>
                <a:ext cx="2032223" cy="764568"/>
              </a:xfrm>
              <a:prstGeom prst="rect">
                <a:avLst/>
              </a:prstGeom>
              <a:blipFill>
                <a:blip r:embed="rId5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597B935-5B70-BA4F-A97E-F84D6F1EE730}"/>
              </a:ext>
            </a:extLst>
          </p:cNvPr>
          <p:cNvGrpSpPr/>
          <p:nvPr/>
        </p:nvGrpSpPr>
        <p:grpSpPr>
          <a:xfrm>
            <a:off x="3122710" y="5565292"/>
            <a:ext cx="5204449" cy="369332"/>
            <a:chOff x="2910178" y="5251814"/>
            <a:chExt cx="520444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704D1C4-CA2B-1F4D-A9B2-2601C5560EA5}"/>
                    </a:ext>
                  </a:extLst>
                </p:cNvPr>
                <p:cNvSpPr/>
                <p:nvPr/>
              </p:nvSpPr>
              <p:spPr>
                <a:xfrm>
                  <a:off x="2910178" y="5251814"/>
                  <a:ext cx="6932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704D1C4-CA2B-1F4D-A9B2-2601C5560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178" y="5251814"/>
                  <a:ext cx="6932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DF14944-DCF3-5D41-867A-503BA788EE00}"/>
                    </a:ext>
                  </a:extLst>
                </p:cNvPr>
                <p:cNvSpPr/>
                <p:nvPr/>
              </p:nvSpPr>
              <p:spPr>
                <a:xfrm>
                  <a:off x="7402829" y="5251814"/>
                  <a:ext cx="711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DF14944-DCF3-5D41-867A-503BA788EE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829" y="5251814"/>
                  <a:ext cx="71179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154647-65C9-2545-8CBF-D83AACAC17A8}"/>
                    </a:ext>
                  </a:extLst>
                </p:cNvPr>
                <p:cNvSpPr/>
                <p:nvPr/>
              </p:nvSpPr>
              <p:spPr>
                <a:xfrm>
                  <a:off x="5263183" y="5251814"/>
                  <a:ext cx="7050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154647-65C9-2545-8CBF-D83AACAC17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183" y="5251814"/>
                  <a:ext cx="70506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57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381A-8C89-5F42-9B64-4998DDC7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81409"/>
          </a:xfrm>
        </p:spPr>
        <p:txBody>
          <a:bodyPr>
            <a:normAutofit/>
          </a:bodyPr>
          <a:lstStyle/>
          <a:p>
            <a:r>
              <a:rPr lang="en-US" sz="2400" dirty="0"/>
              <a:t>Today we focus on the simplest </a:t>
            </a:r>
            <a:r>
              <a:rPr lang="en-US" sz="2400" dirty="0">
                <a:solidFill>
                  <a:schemeClr val="tx2"/>
                </a:solidFill>
              </a:rPr>
              <a:t>linear</a:t>
            </a:r>
            <a:r>
              <a:rPr lang="en-US" sz="2400" dirty="0"/>
              <a:t> case: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EA242-A6E6-BD48-BB28-5BF373199AC5}"/>
              </a:ext>
            </a:extLst>
          </p:cNvPr>
          <p:cNvGrpSpPr/>
          <p:nvPr/>
        </p:nvGrpSpPr>
        <p:grpSpPr>
          <a:xfrm>
            <a:off x="4475642" y="2220686"/>
            <a:ext cx="6183199" cy="2743200"/>
            <a:chOff x="2836024" y="2220686"/>
            <a:chExt cx="6183199" cy="2743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D496212-7389-FF4B-9325-66034B285894}"/>
                    </a:ext>
                  </a:extLst>
                </p:cNvPr>
                <p:cNvSpPr/>
                <p:nvPr/>
              </p:nvSpPr>
              <p:spPr>
                <a:xfrm>
                  <a:off x="2836024" y="2220686"/>
                  <a:ext cx="1371600" cy="27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D496212-7389-FF4B-9325-66034B2858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024" y="2220686"/>
                  <a:ext cx="1371600" cy="2743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6E21FE-8D02-E14A-92C2-79A492F006F1}"/>
                </a:ext>
              </a:extLst>
            </p:cNvPr>
            <p:cNvSpPr txBox="1"/>
            <p:nvPr/>
          </p:nvSpPr>
          <p:spPr>
            <a:xfrm>
              <a:off x="4584094" y="3394430"/>
              <a:ext cx="290189" cy="395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01827FF-0B36-F945-9C57-27BE00705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47623" y="2906486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01827FF-0B36-F945-9C57-27BE007051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623" y="2906486"/>
                  <a:ext cx="1371600" cy="13716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47CB528-090A-E04F-BE69-5C36D43C5870}"/>
                    </a:ext>
                  </a:extLst>
                </p:cNvPr>
                <p:cNvSpPr/>
                <p:nvPr/>
              </p:nvSpPr>
              <p:spPr>
                <a:xfrm>
                  <a:off x="5250753" y="2220686"/>
                  <a:ext cx="1371600" cy="27432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47CB528-090A-E04F-BE69-5C36D43C5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753" y="2220686"/>
                  <a:ext cx="1371600" cy="2743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86F612-DC9A-3C43-9C68-75E2E65969E9}"/>
                </a:ext>
              </a:extLst>
            </p:cNvPr>
            <p:cNvSpPr txBox="1"/>
            <p:nvPr/>
          </p:nvSpPr>
          <p:spPr>
            <a:xfrm>
              <a:off x="6998824" y="3394430"/>
              <a:ext cx="272328" cy="395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30238-9AF0-9844-A1D6-BCEAF7EA22B5}"/>
              </a:ext>
            </a:extLst>
          </p:cNvPr>
          <p:cNvSpPr/>
          <p:nvPr/>
        </p:nvSpPr>
        <p:spPr>
          <a:xfrm>
            <a:off x="3748175" y="5275963"/>
            <a:ext cx="282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Data(many samples in rows)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C30F8A-1EFF-F644-ADF9-C081F475B8D7}"/>
              </a:ext>
            </a:extLst>
          </p:cNvPr>
          <p:cNvSpPr/>
          <p:nvPr/>
        </p:nvSpPr>
        <p:spPr>
          <a:xfrm>
            <a:off x="9037752" y="5275963"/>
            <a:ext cx="187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Dictionary / 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65C5EF-8701-644D-A48F-A895073B1A95}"/>
              </a:ext>
            </a:extLst>
          </p:cNvPr>
          <p:cNvSpPr/>
          <p:nvPr/>
        </p:nvSpPr>
        <p:spPr>
          <a:xfrm>
            <a:off x="6946191" y="5275963"/>
            <a:ext cx="125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613DE9-2FE3-C74D-8A7B-F5FDB27D32C7}"/>
                  </a:ext>
                </a:extLst>
              </p:cNvPr>
              <p:cNvSpPr/>
              <p:nvPr/>
            </p:nvSpPr>
            <p:spPr>
              <a:xfrm>
                <a:off x="2180550" y="3415873"/>
                <a:ext cx="99110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613DE9-2FE3-C74D-8A7B-F5FDB27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50" y="3415873"/>
                <a:ext cx="991105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99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1381A-8C89-5F42-9B64-4998DDC7B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29612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Today we focus on the simplest </a:t>
                </a:r>
                <a:r>
                  <a:rPr lang="en-US" sz="2400" dirty="0">
                    <a:solidFill>
                      <a:schemeClr val="tx2"/>
                    </a:solidFill>
                  </a:rPr>
                  <a:t>linear</a:t>
                </a:r>
                <a:r>
                  <a:rPr lang="en-US" sz="2400" dirty="0"/>
                  <a:t> case:</a:t>
                </a:r>
              </a:p>
              <a:p>
                <a:r>
                  <a:rPr lang="en-US" sz="2400" dirty="0"/>
                  <a:t>Wanted properties: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/>
                  <a:t> to be short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/>
                  <a:t> to be typical patterns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/>
                  <a:t> is easy to compute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“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Hans" altLang="en-US" sz="2000" dirty="0"/>
                  <a:t> </a:t>
                </a:r>
                <a:r>
                  <a:rPr lang="en-US" altLang="zh-Hans" sz="2000" dirty="0">
                    <a:sym typeface="Wingdings" pitchFamily="2" charset="2"/>
                  </a:rPr>
                  <a:t>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1381A-8C89-5F42-9B64-4998DDC7B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2961285"/>
              </a:xfrm>
              <a:blipFill>
                <a:blip r:embed="rId2"/>
                <a:stretch>
                  <a:fillRect l="-1639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C3DF2E-707F-334C-AA8D-11899F4A3EEC}"/>
                  </a:ext>
                </a:extLst>
              </p:cNvPr>
              <p:cNvSpPr/>
              <p:nvPr/>
            </p:nvSpPr>
            <p:spPr>
              <a:xfrm>
                <a:off x="5419076" y="5094922"/>
                <a:ext cx="1371600" cy="274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C3DF2E-707F-334C-AA8D-11899F4A3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76" y="5094922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4A9677B-CCD4-8F43-831D-57724B4F8DF9}"/>
              </a:ext>
            </a:extLst>
          </p:cNvPr>
          <p:cNvSpPr txBox="1"/>
          <p:nvPr/>
        </p:nvSpPr>
        <p:spPr>
          <a:xfrm>
            <a:off x="7068313" y="5034226"/>
            <a:ext cx="290189" cy="395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A99DD-C577-BD49-95E6-DC6A898EE1BD}"/>
              </a:ext>
            </a:extLst>
          </p:cNvPr>
          <p:cNvSpPr txBox="1"/>
          <p:nvPr/>
        </p:nvSpPr>
        <p:spPr>
          <a:xfrm>
            <a:off x="9285376" y="5034226"/>
            <a:ext cx="272328" cy="395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8AEC3AD-909C-714E-9A30-34A87B9C0D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293176"/>
                  </p:ext>
                </p:extLst>
              </p:nvPr>
            </p:nvGraphicFramePr>
            <p:xfrm>
              <a:off x="7687400" y="5049202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8AEC3AD-909C-714E-9A30-34A87B9C0D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293176"/>
                  </p:ext>
                </p:extLst>
              </p:nvPr>
            </p:nvGraphicFramePr>
            <p:xfrm>
              <a:off x="7687400" y="5049202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04" t="-3333" r="-30740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333" r="-196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407" t="-3333" r="-10370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7407" t="-3333" r="-3704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C7D4ACE-BBAD-0649-9D56-8092F2612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878797"/>
                  </p:ext>
                </p:extLst>
              </p:nvPr>
            </p:nvGraphicFramePr>
            <p:xfrm>
              <a:off x="9784080" y="4513995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C7D4ACE-BBAD-0649-9D56-8092F2612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878797"/>
                  </p:ext>
                </p:extLst>
              </p:nvPr>
            </p:nvGraphicFramePr>
            <p:xfrm>
              <a:off x="9784080" y="4513995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7" t="-344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7" t="-10344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7" t="-20344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7" t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33B50D94-F65E-EB4F-AC56-2B661AA1E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764370"/>
                  </p:ext>
                </p:extLst>
              </p:nvPr>
            </p:nvGraphicFramePr>
            <p:xfrm>
              <a:off x="7686123" y="5034226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33B50D94-F65E-EB4F-AC56-2B661AA1E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764370"/>
                  </p:ext>
                </p:extLst>
              </p:nvPr>
            </p:nvGraphicFramePr>
            <p:xfrm>
              <a:off x="7686123" y="5034226"/>
              <a:ext cx="1371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900">
                      <a:extLst>
                        <a:ext uri="{9D8B030D-6E8A-4147-A177-3AD203B41FA5}">
                          <a16:colId xmlns:a16="http://schemas.microsoft.com/office/drawing/2014/main" val="2005516985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2993614492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1867581310"/>
                        </a:ext>
                      </a:extLst>
                    </a:gridCol>
                    <a:gridCol w="342900">
                      <a:extLst>
                        <a:ext uri="{9D8B030D-6E8A-4147-A177-3AD203B41FA5}">
                          <a16:colId xmlns:a16="http://schemas.microsoft.com/office/drawing/2014/main" val="36859767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04" t="-3333" r="-30740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333" r="-196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625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AD746E9-696F-5044-AF48-1775E51A6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76854"/>
                  </p:ext>
                </p:extLst>
              </p:nvPr>
            </p:nvGraphicFramePr>
            <p:xfrm>
              <a:off x="9783771" y="4500562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AD746E9-696F-5044-AF48-1775E51A6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76854"/>
                  </p:ext>
                </p:extLst>
              </p:nvPr>
            </p:nvGraphicFramePr>
            <p:xfrm>
              <a:off x="9783771" y="4500562"/>
              <a:ext cx="13716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6709931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b="-2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89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0000" b="-1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07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0014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9446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2A9D91F-CD07-5E42-BBC6-675DB3D301E7}"/>
              </a:ext>
            </a:extLst>
          </p:cNvPr>
          <p:cNvGrpSpPr/>
          <p:nvPr/>
        </p:nvGrpSpPr>
        <p:grpSpPr>
          <a:xfrm>
            <a:off x="6790676" y="2765537"/>
            <a:ext cx="4038509" cy="1091977"/>
            <a:chOff x="3282116" y="4298868"/>
            <a:chExt cx="4038509" cy="1091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37E3E79-C9EE-1B4F-8020-E146592C4A1B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3389133" cy="6004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2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2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2200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37E3E79-C9EE-1B4F-8020-E146592C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3389133" cy="60048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075569A-E2C0-AC49-8BFC-D81FAE5A4DB7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3994427" cy="4419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075569A-E2C0-AC49-8BFC-D81FAE5A4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3994427" cy="441980"/>
                </a:xfrm>
                <a:prstGeom prst="rect">
                  <a:avLst/>
                </a:prstGeom>
                <a:blipFill>
                  <a:blip r:embed="rId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768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B69C-3F8E-0F40-9228-EAE8A3BA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find a “good ”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1381A-8C89-5F42-9B64-4998DDC7B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29612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Today we focus on the simplest </a:t>
                </a:r>
                <a:r>
                  <a:rPr lang="en-US" sz="2400" dirty="0">
                    <a:solidFill>
                      <a:schemeClr val="tx2"/>
                    </a:solidFill>
                  </a:rPr>
                  <a:t>linear</a:t>
                </a:r>
                <a:r>
                  <a:rPr lang="en-US" sz="2400" dirty="0"/>
                  <a:t> case:</a:t>
                </a:r>
              </a:p>
              <a:p>
                <a:r>
                  <a:rPr lang="en-US" sz="2400" dirty="0"/>
                  <a:t>Wanted properties: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/>
                  <a:t> to be short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/>
                  <a:t> to be typical patterns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/>
                  <a:t> is easy to compute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“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Hans" altLang="en-US" sz="2000" dirty="0"/>
                  <a:t> </a:t>
                </a:r>
                <a:r>
                  <a:rPr lang="en-US" altLang="zh-Hans" sz="2000" dirty="0">
                    <a:sym typeface="Wingdings" pitchFamily="2" charset="2"/>
                  </a:rPr>
                  <a:t>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1381A-8C89-5F42-9B64-4998DDC7B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2961285"/>
              </a:xfrm>
              <a:blipFill>
                <a:blip r:embed="rId2"/>
                <a:stretch>
                  <a:fillRect l="-1639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57A-23F9-0E4D-8AA7-8D2DB25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3D297C-2522-C042-AFDB-E285E13C8A58}"/>
              </a:ext>
            </a:extLst>
          </p:cNvPr>
          <p:cNvGrpSpPr/>
          <p:nvPr/>
        </p:nvGrpSpPr>
        <p:grpSpPr>
          <a:xfrm>
            <a:off x="6206361" y="2193792"/>
            <a:ext cx="5661967" cy="1467913"/>
            <a:chOff x="3282116" y="4298868"/>
            <a:chExt cx="5661967" cy="1467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3FEB4A2-1FCB-6549-835B-E0D137132502}"/>
                    </a:ext>
                  </a:extLst>
                </p:cNvPr>
                <p:cNvSpPr/>
                <p:nvPr/>
              </p:nvSpPr>
              <p:spPr>
                <a:xfrm>
                  <a:off x="3282116" y="4298868"/>
                  <a:ext cx="3015441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𝐴𝑉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3FEB4A2-1FCB-6549-835B-E0D1371325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116" y="4298868"/>
                  <a:ext cx="3015441" cy="619016"/>
                </a:xfrm>
                <a:prstGeom prst="rect">
                  <a:avLst/>
                </a:prstGeom>
                <a:blipFill>
                  <a:blip r:embed="rId3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5BDD5E-66E5-C74F-838F-1FE3FD7D882F}"/>
                    </a:ext>
                  </a:extLst>
                </p:cNvPr>
                <p:cNvSpPr/>
                <p:nvPr/>
              </p:nvSpPr>
              <p:spPr>
                <a:xfrm>
                  <a:off x="3326198" y="4948865"/>
                  <a:ext cx="5617885" cy="817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altLang="zh-CN" sz="22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n-US" altLang="zh-CN" sz="2400" dirty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zh-CN" sz="22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5BDD5E-66E5-C74F-838F-1FE3FD7D88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198" y="4948865"/>
                  <a:ext cx="5617885" cy="817916"/>
                </a:xfrm>
                <a:prstGeom prst="rect">
                  <a:avLst/>
                </a:prstGeom>
                <a:blipFill>
                  <a:blip r:embed="rId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4CE1B8-8CB5-C441-B946-4E9609760351}"/>
              </a:ext>
            </a:extLst>
          </p:cNvPr>
          <p:cNvGrpSpPr/>
          <p:nvPr/>
        </p:nvGrpSpPr>
        <p:grpSpPr>
          <a:xfrm>
            <a:off x="6688961" y="4181576"/>
            <a:ext cx="3995258" cy="1772512"/>
            <a:chOff x="6663561" y="4181576"/>
            <a:chExt cx="3995258" cy="17725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37D613-2293-0744-A7CE-00729FAF8814}"/>
                </a:ext>
              </a:extLst>
            </p:cNvPr>
            <p:cNvGrpSpPr/>
            <p:nvPr/>
          </p:nvGrpSpPr>
          <p:grpSpPr>
            <a:xfrm>
              <a:off x="6663561" y="4181576"/>
              <a:ext cx="3995258" cy="1772512"/>
              <a:chOff x="2836024" y="2220686"/>
              <a:chExt cx="6183199" cy="2743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FDAC0E3-F766-6449-B02D-821EA194A540}"/>
                      </a:ext>
                    </a:extLst>
                  </p:cNvPr>
                  <p:cNvSpPr/>
                  <p:nvPr/>
                </p:nvSpPr>
                <p:spPr>
                  <a:xfrm>
                    <a:off x="2836024" y="2220686"/>
                    <a:ext cx="1371600" cy="27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FDAC0E3-F766-6449-B02D-821EA194A5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6024" y="2220686"/>
                    <a:ext cx="1371600" cy="2743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36E7EB-8F17-384F-B14C-E19C8F832260}"/>
                  </a:ext>
                </a:extLst>
              </p:cNvPr>
              <p:cNvSpPr txBox="1"/>
              <p:nvPr/>
            </p:nvSpPr>
            <p:spPr>
              <a:xfrm>
                <a:off x="4584094" y="3394430"/>
                <a:ext cx="290189" cy="395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C478943-FA3B-B84F-B720-817405F54A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47623" y="290648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prstDash val="sysDot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C478943-FA3B-B84F-B720-817405F54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623" y="2906486"/>
                    <a:ext cx="1371600" cy="1371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prstDash val="sysDot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C84A04E-07A6-3147-AEE9-4011C90DAD93}"/>
                      </a:ext>
                    </a:extLst>
                  </p:cNvPr>
                  <p:cNvSpPr/>
                  <p:nvPr/>
                </p:nvSpPr>
                <p:spPr>
                  <a:xfrm>
                    <a:off x="5250753" y="2220686"/>
                    <a:ext cx="1371600" cy="27432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prstDash val="sysDot"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𝚨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C84A04E-07A6-3147-AEE9-4011C90DAD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0753" y="2220686"/>
                    <a:ext cx="1371600" cy="2743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prstDash val="sysDot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32B363-FCE0-C646-8E10-3C8E3F5C0940}"/>
                  </a:ext>
                </a:extLst>
              </p:cNvPr>
              <p:cNvSpPr txBox="1"/>
              <p:nvPr/>
            </p:nvSpPr>
            <p:spPr>
              <a:xfrm>
                <a:off x="6998824" y="3394430"/>
                <a:ext cx="272328" cy="395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A0B27AF-9BD0-1441-A8E2-2396C15899E3}"/>
                    </a:ext>
                  </a:extLst>
                </p:cNvPr>
                <p:cNvSpPr/>
                <p:nvPr/>
              </p:nvSpPr>
              <p:spPr>
                <a:xfrm>
                  <a:off x="8223832" y="4181576"/>
                  <a:ext cx="554408" cy="1772512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𝚨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A0B27AF-9BD0-1441-A8E2-2396C15899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832" y="4181576"/>
                  <a:ext cx="554408" cy="17725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427B6C9-E651-0345-B647-273BBAFBBF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72563" y="4624704"/>
                  <a:ext cx="886256" cy="57097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427B6C9-E651-0345-B647-273BBAFBBF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563" y="4624704"/>
                  <a:ext cx="886256" cy="5709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5904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48572</TotalTime>
  <Words>2792</Words>
  <Application>Microsoft Macintosh PowerPoint</Application>
  <PresentationFormat>Widescreen</PresentationFormat>
  <Paragraphs>640</Paragraphs>
  <Slides>59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宋体</vt:lpstr>
      <vt:lpstr>Arial</vt:lpstr>
      <vt:lpstr>Calibri</vt:lpstr>
      <vt:lpstr>Cambria Math</vt:lpstr>
      <vt:lpstr>Wingdings</vt:lpstr>
      <vt:lpstr>Retrospect</vt:lpstr>
      <vt:lpstr>Lecture 11  Principal Component Analysis</vt:lpstr>
      <vt:lpstr>Goal: find a “good ” representation</vt:lpstr>
      <vt:lpstr>Goal: find a “good ” representation</vt:lpstr>
      <vt:lpstr>Goal: find a “good ” representation</vt:lpstr>
      <vt:lpstr>Goal: find a “good ” representation</vt:lpstr>
      <vt:lpstr>Goal: find a “good ” representation</vt:lpstr>
      <vt:lpstr>Goal: find a “good ” representation</vt:lpstr>
      <vt:lpstr>Goal: find a “good ” representation</vt:lpstr>
      <vt:lpstr>Goal: find a “good ” representation</vt:lpstr>
      <vt:lpstr>Outline</vt:lpstr>
      <vt:lpstr>Dimensionality Reduction</vt:lpstr>
      <vt:lpstr>Outline</vt:lpstr>
      <vt:lpstr>Data Definitions</vt:lpstr>
      <vt:lpstr>Simple properties of x ̃ </vt:lpstr>
      <vt:lpstr>Geometric intuition</vt:lpstr>
      <vt:lpstr>Geometric intuition</vt:lpstr>
      <vt:lpstr>Geometric intuition</vt:lpstr>
      <vt:lpstr>Geometric intuition</vt:lpstr>
      <vt:lpstr>Geometric intuition</vt:lpstr>
      <vt:lpstr>Geometric intuition</vt:lpstr>
      <vt:lpstr>Optimization</vt:lpstr>
      <vt:lpstr>Optimization</vt:lpstr>
      <vt:lpstr>Optimization</vt:lpstr>
      <vt:lpstr>Optimization</vt:lpstr>
      <vt:lpstr>Principal Components</vt:lpstr>
      <vt:lpstr>Principal Components</vt:lpstr>
      <vt:lpstr>Outline</vt:lpstr>
      <vt:lpstr>Computing PCs via the SVD</vt:lpstr>
      <vt:lpstr>Computing PCs via the SVD</vt:lpstr>
      <vt:lpstr>Outline</vt:lpstr>
      <vt:lpstr>Average Approximation Error</vt:lpstr>
      <vt:lpstr>Average Approximation Error</vt:lpstr>
      <vt:lpstr>Proportion of Variance (PoV)</vt:lpstr>
      <vt:lpstr>Visualizing the Representation</vt:lpstr>
      <vt:lpstr>Geometry of Approximations</vt:lpstr>
      <vt:lpstr>Outline</vt:lpstr>
      <vt:lpstr>Example: Faces</vt:lpstr>
      <vt:lpstr>Loading the Data</vt:lpstr>
      <vt:lpstr>Plotting the Data</vt:lpstr>
      <vt:lpstr>Computing the SVD</vt:lpstr>
      <vt:lpstr>Finding the PoV</vt:lpstr>
      <vt:lpstr>Plotting Approximations</vt:lpstr>
      <vt:lpstr>Plotting the Approximations</vt:lpstr>
      <vt:lpstr>Plotting the PCs</vt:lpstr>
      <vt:lpstr>How do we use Principle Components?</vt:lpstr>
      <vt:lpstr>Other Considerations</vt:lpstr>
      <vt:lpstr>Outline</vt:lpstr>
      <vt:lpstr>Orthonormal Sets and Bases</vt:lpstr>
      <vt:lpstr>Coefficients in an Orthonormal Basis</vt:lpstr>
      <vt:lpstr>Wiberg’s Method </vt:lpstr>
      <vt:lpstr>Robust PCA</vt:lpstr>
      <vt:lpstr>Sparse orthonormal transforms</vt:lpstr>
      <vt:lpstr>KSVD</vt:lpstr>
      <vt:lpstr>Linear discriminative analysis</vt:lpstr>
      <vt:lpstr>Linear discriminative analysis</vt:lpstr>
      <vt:lpstr>Linear discriminative analysis</vt:lpstr>
      <vt:lpstr>State-of-the-Art:  Auto-Encoders</vt:lpstr>
      <vt:lpstr>Deep Auto-Encoders</vt:lpstr>
      <vt:lpstr>Representation with deep learning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1008</cp:revision>
  <cp:lastPrinted>2017-11-14T20:56:37Z</cp:lastPrinted>
  <dcterms:created xsi:type="dcterms:W3CDTF">2015-03-22T11:15:32Z</dcterms:created>
  <dcterms:modified xsi:type="dcterms:W3CDTF">2018-04-23T04:40:33Z</dcterms:modified>
</cp:coreProperties>
</file>